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5" r:id="rId1"/>
    <p:sldMasterId id="2147483680" r:id="rId2"/>
    <p:sldMasterId id="2147483693" r:id="rId3"/>
    <p:sldMasterId id="2147483737" r:id="rId4"/>
  </p:sldMasterIdLst>
  <p:notesMasterIdLst>
    <p:notesMasterId r:id="rId16"/>
  </p:notesMasterIdLst>
  <p:sldIdLst>
    <p:sldId id="497" r:id="rId5"/>
    <p:sldId id="510" r:id="rId6"/>
    <p:sldId id="498" r:id="rId7"/>
    <p:sldId id="503" r:id="rId8"/>
    <p:sldId id="505" r:id="rId9"/>
    <p:sldId id="499" r:id="rId10"/>
    <p:sldId id="500" r:id="rId11"/>
    <p:sldId id="262" r:id="rId12"/>
    <p:sldId id="509" r:id="rId13"/>
    <p:sldId id="271" r:id="rId14"/>
    <p:sldId id="273" r:id="rId15"/>
  </p:sldIdLst>
  <p:sldSz cx="12192000" cy="6858000"/>
  <p:notesSz cx="7010400" cy="9296400"/>
  <p:embeddedFontLst>
    <p:embeddedFont>
      <p:font typeface="Average" panose="020B0604020202020204" charset="0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F77"/>
    <a:srgbClr val="D9694B"/>
    <a:srgbClr val="4DC6E6"/>
    <a:srgbClr val="E6E6E6"/>
    <a:srgbClr val="AA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679" autoAdjust="0"/>
  </p:normalViewPr>
  <p:slideViewPr>
    <p:cSldViewPr snapToGrid="0" snapToObjects="1">
      <p:cViewPr varScale="1">
        <p:scale>
          <a:sx n="105" d="100"/>
          <a:sy n="105" d="100"/>
        </p:scale>
        <p:origin x="82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96D7D8-ACDF-1D44-9B54-C97A408EA281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940D17-88A9-0F47-9632-D7130E3E7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3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f60a3525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f60a3525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really appreciate you coming here tonight. Thank you for your time.</a:t>
            </a:r>
            <a:endParaRPr sz="14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d1a250c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d1a250c8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20b37dc9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20b37dc9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1fedc13f4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1fedc13f4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0bebf5d1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0bebf5d1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0bebf5d1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0bebf5d1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fedc13f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fedc13f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c6ea353d5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c6ea353d5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the platform works for students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must create an account.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are able to browse through classes and filter by various factors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select the date and time that fits their schedule best based on availability. They enter their credit card information to pay for class and secure the booking.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Once class is complete, student will be prompted to leave a review for the teacher.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AutoNum type="arabicPeriod"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d2c739d4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d2c739d4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19EC4A-B49E-1F4B-9055-169958E74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471" y="1"/>
            <a:ext cx="12193471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54FF5D-AC5A-5E46-AE40-0CD9B6348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119" y="327169"/>
            <a:ext cx="5697057" cy="32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3643-466B-1A4E-823E-3DAF9D0E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8986-F683-AF45-B20F-E0F4257A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89793-7BBA-E044-A2EE-A36B5ECB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AEB5B-C698-B542-9D92-8297E395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2BF1-08D4-2D45-8591-1CFDB5BB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98CC7-E27A-7641-A96C-F1F06BC2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0ABD6-66B2-A744-945E-28FC3B2AD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B4BA-39F1-CD44-BB16-10C48F67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EABE5-7FFE-C54B-AC68-67FBA881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14D9-CCCC-8F4F-AB0A-50903DF8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A978F-6248-3A4B-9579-BB8F229C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6352-A1A4-5A47-814F-97F41F58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3FCFC-5E4E-E64F-93F8-1DA02F6BF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1680" y="1685516"/>
            <a:ext cx="6182120" cy="34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2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2D51-D003-3041-A496-28B7D238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CC116-D555-E44A-ADAB-05D9141B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8B44-BE02-0644-AD09-6F1362BE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E2F0C-6589-904A-8D72-2F3F65BA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1E17-8DCF-1B40-AC1A-CD2D04E3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FC305-1B51-5B40-9ECD-121B76746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82C20-A26E-2848-82FF-A6D5367B4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5279-3477-104D-BFDA-9D82321E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2F1A9-D019-9546-A564-F22F842F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1ED7-396C-1842-A95E-9BECDC37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9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4DC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DC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4DC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02460907-6A2A-B141-A498-EEA79252E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CEC7C-BB68-754D-AE50-1301A0B218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144" y="3798790"/>
            <a:ext cx="3559918" cy="2002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F4043E-35CC-AE4B-ACE9-1BCB4264DCE9}"/>
              </a:ext>
            </a:extLst>
          </p:cNvPr>
          <p:cNvSpPr txBox="1"/>
          <p:nvPr userDrawn="1"/>
        </p:nvSpPr>
        <p:spPr>
          <a:xfrm>
            <a:off x="658679" y="1056756"/>
            <a:ext cx="6710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i="0" dirty="0">
                <a:solidFill>
                  <a:srgbClr val="D9694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Welcome!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FA68E-B6BC-7846-9F43-DAFCFD6FDD48}"/>
              </a:ext>
            </a:extLst>
          </p:cNvPr>
          <p:cNvSpPr txBox="1"/>
          <p:nvPr userDrawn="1"/>
        </p:nvSpPr>
        <p:spPr>
          <a:xfrm>
            <a:off x="658679" y="2503306"/>
            <a:ext cx="56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7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81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8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8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8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00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14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47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02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B3CB-22DF-0349-9EBE-5C00F4EC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A4B55-772D-5E45-8277-41B937FEB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C3133-DD5E-C64B-B0D9-E6CEA72E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C77C-4A17-524A-A8D8-E0203B33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E22D3-8BB9-9049-B28E-94C65EA0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70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27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1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113486-31A5-436E-B73D-3FA58343B293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425FE6-74FD-4D6C-AF90-1108CD55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4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800373" y="3807169"/>
            <a:ext cx="591452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95011" y="13210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965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600" cy="11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7700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5446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8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157C-B5AF-E24E-BA90-96D7D45D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267-26EB-6140-A7B2-D6150992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52D79-14E8-3649-91BB-29C0F7FD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7182-A320-FA43-B988-F8B6BD35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319D1-86E3-9241-92E4-58D60FD2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F9462-D430-9B42-AA90-D0D79F929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9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8214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2210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084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cxnSp>
        <p:nvCxnSpPr>
          <p:cNvPr id="41" name="Google Shape;4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1249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4049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800" cy="2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985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655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D7CC-B649-3A46-94D9-D993146F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4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E8CAF-B1A9-D747-B3BF-D86B58E8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3077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A8356-AF4B-CA4B-A4BB-C376534F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E6EEC-E85B-204F-9612-13FFF235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C4E6-6F49-C848-A00E-36460F9A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D976E-BE07-AD4D-BD4F-2AB163D0A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01FF-78EB-4C47-B6B0-0F8A4B80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0442-1317-C24E-9781-083E45B7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BCAD0-AF2E-654A-850D-94E2E1E1C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32CE0-2153-4D4D-AF3A-61A85F76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F155E-3859-1343-BC8B-C403BA8E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2370E-9FB2-A741-83F5-3888BFB0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31BD7-69FD-9B42-974A-D52E5CBB9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751E-44F2-1A42-A051-2EF0D321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240E5-7B49-8D47-B10A-61F4E91A1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8ADF-DAD4-A54E-96F7-40DBC75BE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FFCA8-F2BD-6440-B434-6525D8D46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50D09-79CF-4D4B-9522-078845669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DC857-BD7F-2B46-82FC-713D58B0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DCC24-E61E-ED4A-A9D9-1A98D710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4E552-1B22-9349-8C59-F3FE81F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12DC5-ED8A-9546-BCF4-5D8927A47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0C33-2B8F-0C4A-8503-BF331EAC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07137-B7EC-AC43-A8E7-6E20A79C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D8E48-FEEA-4A41-9D18-0B8B0752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8E674-A813-CB42-A33C-C23AB8C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4F97E-2104-BF4C-8E18-6328E9D23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8197-5599-D340-B78D-D383B152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4D5ABF4-696E-2344-86DB-348D9B3B1F7C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A243A-E1F5-E840-8E71-D8C26E68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0C917-6BFD-514F-BF42-09EFF1C0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A4B28E43-C1DC-2344-A578-35672850BB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23A1D-73F7-334C-AB4F-09450CBDF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3077" y="5383431"/>
            <a:ext cx="1410723" cy="7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B226FF-F779-2E45-B9BB-B157EFAD18C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2113486-31A5-436E-B73D-3FA58343B293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55425FE6-74FD-4D6C-AF90-1108CD554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DC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8AF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011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 cap="all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A2113486-31A5-436E-B73D-3FA58343B293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55425FE6-74FD-4D6C-AF90-1108CD554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5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 cap="all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0946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ennan.Barber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3321200" y="2308933"/>
            <a:ext cx="5549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HOLIND</a:t>
            </a:r>
            <a:endParaRPr sz="80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613813" y="2321057"/>
            <a:ext cx="4827764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Sold to Insurance Companies and Healthcare Clinics</a:t>
            </a:r>
          </a:p>
          <a:p>
            <a:pPr marL="609585" algn="ctr"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09585"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Platform provides potential for </a:t>
            </a:r>
            <a:r>
              <a:rPr lang="en-US" sz="2400" kern="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millions of dollars in savings for reimbursement costs</a:t>
            </a:r>
            <a:endParaRPr lang="en-US"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09585"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09585"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Pricing TBD through more customer discovery</a:t>
            </a:r>
            <a:endParaRPr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1163000" y="1102633"/>
            <a:ext cx="98660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u="sng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Revenue Model</a:t>
            </a:r>
            <a:endParaRPr sz="6400" u="sng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675766" y="2838134"/>
            <a:ext cx="4353233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Patients receive access at no cost</a:t>
            </a:r>
          </a:p>
          <a:p>
            <a:pPr marL="609585" algn="ctr" defTabSz="1219170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09585"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Service provided by insurance company or healthcare provider</a:t>
            </a:r>
            <a:endParaRPr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161366" y="1512589"/>
            <a:ext cx="11837134" cy="191641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1042530" y="1512589"/>
            <a:ext cx="10486081" cy="3507646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r>
              <a:rPr lang="en" sz="9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9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indent="0" algn="ctr">
              <a:buNone/>
            </a:pPr>
            <a:endParaRPr sz="9600" b="1" dirty="0">
              <a:solidFill>
                <a:srgbClr val="FF000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endParaRPr sz="1600" b="1" dirty="0">
              <a:solidFill>
                <a:srgbClr val="FF000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4535733" y="5243625"/>
            <a:ext cx="342492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Brennan Barber</a:t>
            </a:r>
            <a:endParaRPr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algn="ctr" defTabSz="1219170">
              <a:buClr>
                <a:srgbClr val="000000"/>
              </a:buClr>
            </a:pPr>
            <a:r>
              <a:rPr lang="en-US" u="sng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" u="sng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rennan.Barber@gmail.com</a:t>
            </a:r>
            <a:endParaRPr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algn="ctr" defTabSz="1219170">
              <a:buClr>
                <a:srgbClr val="000000"/>
              </a:buClr>
            </a:pPr>
            <a:r>
              <a:rPr lang="en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(315)436-0755</a:t>
            </a:r>
            <a:endParaRPr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7270267" y="1550333"/>
            <a:ext cx="3879200" cy="15640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endParaRPr sz="1867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indent="0" algn="ctr">
              <a:buNone/>
            </a:pPr>
            <a:endParaRPr sz="1600" b="1" dirty="0">
              <a:solidFill>
                <a:srgbClr val="FF000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endParaRPr sz="1600" b="1" dirty="0">
              <a:solidFill>
                <a:srgbClr val="FF000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9E1F-2C21-49AD-ACC6-B5EF36C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53" y="2110929"/>
            <a:ext cx="10469600" cy="114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About me: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Brennan Barber, MBA</a:t>
            </a:r>
            <a:br>
              <a:rPr lang="en-US" sz="3600" dirty="0"/>
            </a:br>
            <a:r>
              <a:rPr lang="en-US" sz="3600" dirty="0"/>
              <a:t>Sales, Marketing, and Finance background</a:t>
            </a:r>
            <a:br>
              <a:rPr lang="en-US" sz="3600" dirty="0"/>
            </a:br>
            <a:r>
              <a:rPr lang="en-US" sz="3600" dirty="0"/>
              <a:t>Experience working with entrepreneurs and investors</a:t>
            </a:r>
            <a:br>
              <a:rPr lang="en-US" sz="3600" dirty="0"/>
            </a:br>
            <a:r>
              <a:rPr lang="en-US" sz="3600" dirty="0"/>
              <a:t>Husband and proud father of a very special little boy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AF273-C1B8-411F-A2CB-980DBDA1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457200"/>
            <a:ext cx="448627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2065400" y="976553"/>
            <a:ext cx="8061200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72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61 Million Adults &amp; 3 Million Children in US Have  Disabilities</a:t>
            </a:r>
            <a:endParaRPr sz="72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318600" y="1143000"/>
            <a:ext cx="115548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600" kern="0" dirty="0">
                <a:solidFill>
                  <a:srgbClr val="64FFDA"/>
                </a:solidFill>
                <a:latin typeface="Average"/>
                <a:ea typeface="Average"/>
                <a:cs typeface="Average"/>
                <a:sym typeface="Average"/>
              </a:rPr>
              <a:t>Patient Cost = ~ $75 - $150 per visit after allotted appointments have been exhausted</a:t>
            </a:r>
          </a:p>
          <a:p>
            <a:pPr defTabSz="1219170">
              <a:buClr>
                <a:srgbClr val="000000"/>
              </a:buClr>
            </a:pPr>
            <a:endParaRPr lang="en" sz="2000" kern="0" dirty="0">
              <a:solidFill>
                <a:srgbClr val="64FFD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defTabSz="1219170">
              <a:buClr>
                <a:srgbClr val="000000"/>
              </a:buClr>
            </a:pPr>
            <a:endParaRPr lang="en" sz="2000" kern="0" dirty="0">
              <a:solidFill>
                <a:srgbClr val="64FFD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defTabSz="1219170">
              <a:buClr>
                <a:srgbClr val="000000"/>
              </a:buClr>
            </a:pPr>
            <a:r>
              <a:rPr lang="en" sz="2000" kern="0" dirty="0">
                <a:solidFill>
                  <a:srgbClr val="64FFDA"/>
                </a:solidFill>
                <a:latin typeface="Average"/>
                <a:ea typeface="Average"/>
                <a:cs typeface="Average"/>
                <a:sym typeface="Average"/>
              </a:rPr>
              <a:t>*State and Federal assistance programs available, but a challenging process to navigate</a:t>
            </a:r>
            <a:endParaRPr sz="2000" kern="0" dirty="0">
              <a:solidFill>
                <a:srgbClr val="64FFD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66919" y="529294"/>
            <a:ext cx="5495013" cy="698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Insurance Coverage</a:t>
            </a:r>
          </a:p>
          <a:p>
            <a:pPr algn="ctr" defTabSz="1219170">
              <a:buClr>
                <a:srgbClr val="000000"/>
              </a:buClr>
            </a:pPr>
            <a:endParaRPr lang="en" sz="3733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Depending on provider, may only cover 60 therapy appointments annually</a:t>
            </a: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2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Coding systems difficult to navigate (Habilitative vs Rehabilitative care)</a:t>
            </a: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2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Insurance companies are looking to minimize their costs for patient coverage</a:t>
            </a: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3733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630068" y="518994"/>
            <a:ext cx="5077838" cy="59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Patient Needs</a:t>
            </a:r>
          </a:p>
          <a:p>
            <a:pPr algn="ctr" defTabSz="1219170">
              <a:buClr>
                <a:srgbClr val="000000"/>
              </a:buClr>
            </a:pPr>
            <a:endParaRPr lang="en" sz="2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Chronic Conditions require more that 60 annual visits</a:t>
            </a: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2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Therapy continues at home and patient/families need easier reporting tools</a:t>
            </a: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2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571500" indent="-57150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2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Improving patient care and patient progress improves the patient outcome and minimizes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7018A-1E96-4107-A653-819130D71B59}"/>
              </a:ext>
            </a:extLst>
          </p:cNvPr>
          <p:cNvSpPr txBox="1"/>
          <p:nvPr/>
        </p:nvSpPr>
        <p:spPr>
          <a:xfrm>
            <a:off x="2886636" y="151738"/>
            <a:ext cx="60960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What is HOLIND?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Mobile App </a:t>
            </a:r>
            <a:r>
              <a:rPr lang="en-US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that provides incentive to the patient for continuing therapy outside of clinical visits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Apple and Android OS compatibility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Easy to update for therapists and easy to input data for patients</a:t>
            </a:r>
          </a:p>
          <a:p>
            <a:pPr algn="ctr" defTabSz="1219170">
              <a:buClr>
                <a:srgbClr val="000000"/>
              </a:buClr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HOLIND eliminates note taking in analogue form and easily stores notes on progress that can be supplied to therapists on a return visit to the clinic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HOLIND improves patient outcomes by keeping the patient/patient families accountable for continued therapy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For non-chronic patients, may reduce clinical setting appointments and savings for Ins. </a:t>
            </a:r>
            <a:r>
              <a:rPr lang="en-US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Cos.</a:t>
            </a:r>
            <a:endParaRPr lang="en-US" sz="1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 resource for finding available state and federal funding programs</a:t>
            </a: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indent="-285750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1" y="33101"/>
            <a:ext cx="121919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title" idx="4294967295"/>
          </p:nvPr>
        </p:nvSpPr>
        <p:spPr>
          <a:xfrm>
            <a:off x="9611423" y="991787"/>
            <a:ext cx="2465398" cy="9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990"/>
            </a:pPr>
            <a:r>
              <a:rPr lang="en" sz="2933" dirty="0"/>
              <a:t>Better patient outcomes</a:t>
            </a:r>
            <a:br>
              <a:rPr lang="en" sz="2933" dirty="0"/>
            </a:br>
            <a:r>
              <a:rPr lang="en" sz="2933" dirty="0"/>
              <a:t>Mitigated costs</a:t>
            </a:r>
            <a:br>
              <a:rPr lang="en" sz="2933" dirty="0"/>
            </a:br>
            <a:r>
              <a:rPr lang="en" sz="2933" dirty="0"/>
              <a:t/>
            </a:r>
            <a:br>
              <a:rPr lang="en" sz="2933" dirty="0"/>
            </a:br>
            <a:endParaRPr sz="2933"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4294967295"/>
          </p:nvPr>
        </p:nvSpPr>
        <p:spPr>
          <a:xfrm>
            <a:off x="1257333" y="3311267"/>
            <a:ext cx="3443600" cy="9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/>
            <a:r>
              <a:rPr lang="en" sz="2933" dirty="0"/>
              <a:t>Clinical Setting</a:t>
            </a:r>
            <a:br>
              <a:rPr lang="en" sz="2933" dirty="0"/>
            </a:br>
            <a:r>
              <a:rPr lang="en" sz="2933" dirty="0"/>
              <a:t>Therapy</a:t>
            </a:r>
            <a:endParaRPr sz="2933" dirty="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2105">
            <a:off x="3408900" y="1169736"/>
            <a:ext cx="6132536" cy="25625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F2EA5-193D-445E-A856-FB32AB65F366}"/>
              </a:ext>
            </a:extLst>
          </p:cNvPr>
          <p:cNvSpPr txBox="1"/>
          <p:nvPr/>
        </p:nvSpPr>
        <p:spPr>
          <a:xfrm>
            <a:off x="3400247" y="8071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HOLIND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2183784" y="275734"/>
            <a:ext cx="78244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0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I need help with</a:t>
            </a:r>
            <a:endParaRPr sz="60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3831740" y="2500661"/>
            <a:ext cx="827600" cy="816800"/>
          </a:xfrm>
          <a:prstGeom prst="ellipse">
            <a:avLst/>
          </a:prstGeom>
          <a:solidFill>
            <a:srgbClr val="0E65F0"/>
          </a:solidFill>
          <a:ln w="9525" cap="flat" cmpd="sng">
            <a:solidFill>
              <a:srgbClr val="0E65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944A1"/>
                </a:solidFill>
                <a:latin typeface="Arial"/>
                <a:cs typeface="Arial"/>
                <a:sym typeface="Arial"/>
              </a:rPr>
              <a:t>  </a:t>
            </a:r>
            <a:endParaRPr sz="1867" kern="0" dirty="0">
              <a:solidFill>
                <a:srgbClr val="0944A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7366576" y="2467642"/>
            <a:ext cx="827600" cy="816800"/>
          </a:xfrm>
          <a:prstGeom prst="ellipse">
            <a:avLst/>
          </a:prstGeom>
          <a:solidFill>
            <a:srgbClr val="0E65F0"/>
          </a:solidFill>
          <a:ln w="9525" cap="flat" cmpd="sng">
            <a:solidFill>
              <a:srgbClr val="0E65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944A1"/>
                </a:solidFill>
                <a:latin typeface="Arial"/>
                <a:cs typeface="Arial"/>
                <a:sym typeface="Arial"/>
              </a:rPr>
              <a:t>  </a:t>
            </a:r>
            <a:endParaRPr sz="1867" kern="0" dirty="0">
              <a:solidFill>
                <a:srgbClr val="0944A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955340" y="2540084"/>
            <a:ext cx="5804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467" b="1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467" b="1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7490176" y="2504717"/>
            <a:ext cx="5804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467" b="1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467" b="1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197812" y="3405673"/>
            <a:ext cx="2258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Developing Wireframes</a:t>
            </a:r>
            <a:endParaRPr sz="28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6735789" y="3405674"/>
            <a:ext cx="2258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Producing MVP </a:t>
            </a:r>
            <a:endParaRPr sz="28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8AF77"/>
      </a:accent1>
      <a:accent2>
        <a:srgbClr val="AAA9A9"/>
      </a:accent2>
      <a:accent3>
        <a:srgbClr val="4DC6E6"/>
      </a:accent3>
      <a:accent4>
        <a:srgbClr val="969FA7"/>
      </a:accent4>
      <a:accent5>
        <a:srgbClr val="F37554"/>
      </a:accent5>
      <a:accent6>
        <a:srgbClr val="AAA9A9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1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8AF77"/>
      </a:accent1>
      <a:accent2>
        <a:srgbClr val="AAA9A9"/>
      </a:accent2>
      <a:accent3>
        <a:srgbClr val="4DC6E6"/>
      </a:accent3>
      <a:accent4>
        <a:srgbClr val="969FA7"/>
      </a:accent4>
      <a:accent5>
        <a:srgbClr val="F37554"/>
      </a:accent5>
      <a:accent6>
        <a:srgbClr val="AAA9A9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6736</TotalTime>
  <Words>414</Words>
  <Application>Microsoft Office PowerPoint</Application>
  <PresentationFormat>Widescreen</PresentationFormat>
  <Paragraphs>68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Average</vt:lpstr>
      <vt:lpstr>Arial</vt:lpstr>
      <vt:lpstr>Roboto</vt:lpstr>
      <vt:lpstr>Oswald</vt:lpstr>
      <vt:lpstr>Wingdings 2</vt:lpstr>
      <vt:lpstr>Custom Design</vt:lpstr>
      <vt:lpstr>Dividend</vt:lpstr>
      <vt:lpstr>1_Dividend</vt:lpstr>
      <vt:lpstr>Slate</vt:lpstr>
      <vt:lpstr>PowerPoint Presentation</vt:lpstr>
      <vt:lpstr>  About me:  Brennan Barber, MBA Sales, Marketing, and Finance background Experience working with entrepreneurs and investors Husband and proud father of a very special little boy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patient outcomes Mitigated costs 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Amy Maxwell</dc:creator>
  <cp:keywords/>
  <dc:description/>
  <cp:lastModifiedBy>Brennan Barber</cp:lastModifiedBy>
  <cp:revision>284</cp:revision>
  <cp:lastPrinted>2020-12-16T18:30:51Z</cp:lastPrinted>
  <dcterms:created xsi:type="dcterms:W3CDTF">2019-10-07T21:38:22Z</dcterms:created>
  <dcterms:modified xsi:type="dcterms:W3CDTF">2021-08-18T16:36:08Z</dcterms:modified>
  <cp:category/>
</cp:coreProperties>
</file>