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D70705-FDAC-44B7-B016-EC37EB7B9682}" v="1" dt="2021-07-23T17:46:35.7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2"/>
    <p:restoredTop sz="94656"/>
  </p:normalViewPr>
  <p:slideViewPr>
    <p:cSldViewPr snapToGrid="0" snapToObjects="1">
      <p:cViewPr varScale="1">
        <p:scale>
          <a:sx n="90" d="100"/>
          <a:sy n="90" d="100"/>
        </p:scale>
        <p:origin x="54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rk, Rebecca Beth" userId="7bd1f75d-3748-4858-9d2b-297f844a98d6" providerId="ADAL" clId="{9FD70705-FDAC-44B7-B016-EC37EB7B9682}"/>
    <pc:docChg chg="modSld">
      <pc:chgData name="Clark, Rebecca Beth" userId="7bd1f75d-3748-4858-9d2b-297f844a98d6" providerId="ADAL" clId="{9FD70705-FDAC-44B7-B016-EC37EB7B9682}" dt="2021-07-23T20:39:56.548" v="1" actId="14100"/>
      <pc:docMkLst>
        <pc:docMk/>
      </pc:docMkLst>
      <pc:sldChg chg="addSp modSp mod">
        <pc:chgData name="Clark, Rebecca Beth" userId="7bd1f75d-3748-4858-9d2b-297f844a98d6" providerId="ADAL" clId="{9FD70705-FDAC-44B7-B016-EC37EB7B9682}" dt="2021-07-23T20:39:56.548" v="1" actId="14100"/>
        <pc:sldMkLst>
          <pc:docMk/>
          <pc:sldMk cId="296815579" sldId="257"/>
        </pc:sldMkLst>
        <pc:picChg chg="add mod">
          <ac:chgData name="Clark, Rebecca Beth" userId="7bd1f75d-3748-4858-9d2b-297f844a98d6" providerId="ADAL" clId="{9FD70705-FDAC-44B7-B016-EC37EB7B9682}" dt="2021-07-23T20:39:56.548" v="1" actId="14100"/>
          <ac:picMkLst>
            <pc:docMk/>
            <pc:sldMk cId="296815579" sldId="257"/>
            <ac:picMk id="7" creationId="{1E960300-CCB4-4FE9-8D9C-BDA2BDB4F09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173CA-A13E-4249-9CEF-C2A63CE893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B723ED-5764-2549-9EA3-A06B5C654C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7576B-EE50-0742-A2DD-D28FCD64F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3FE98-17EC-F041-B915-A38190A16A2C}" type="datetimeFigureOut">
              <a:rPr lang="en-US" smtClean="0"/>
              <a:t>7/23/2021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153DE-0D6B-F941-ACAF-D0752D7E6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B2E03-7358-534F-AF05-9025CC8D9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D37C0-7C66-CB49-9620-EEB94C4CB5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829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03846-5852-7646-BA08-B7AB271AB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A36279-170C-754B-80CE-C541BE202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BBDFAF-1E88-1B4B-BF82-C3261848C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3FE98-17EC-F041-B915-A38190A16A2C}" type="datetimeFigureOut">
              <a:rPr lang="en-US" smtClean="0"/>
              <a:t>7/23/2021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75B5B0-9FFB-8241-8AE2-6ADDF15F4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0DB89C-67D3-A94C-924E-A45033C95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D37C0-7C66-CB49-9620-EEB94C4CB5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422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F1FE64-D34C-3A46-92EE-7AB9AEDC7F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AC16A3-E430-6447-8B3C-B6CBF0DBC2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926CFF-561F-CC4A-AA55-72F05BC41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3FE98-17EC-F041-B915-A38190A16A2C}" type="datetimeFigureOut">
              <a:rPr lang="en-US" smtClean="0"/>
              <a:t>7/23/2021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853743-0AA2-2142-BF58-3F9D23F4E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9C94C-E1ED-F944-986E-39F57738E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D37C0-7C66-CB49-9620-EEB94C4CB5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194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99CE3-B473-F14B-8157-498D3CDCE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A6DCB-0924-5942-A1D1-F200486DC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66DA7-D56B-C84B-A3B0-BD9CBC8CA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3FE98-17EC-F041-B915-A38190A16A2C}" type="datetimeFigureOut">
              <a:rPr lang="en-US" smtClean="0"/>
              <a:t>7/23/2021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F2635-644E-BF4B-8CC9-7D7E67B0B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5BF4C-53AF-3341-9904-28410942D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D37C0-7C66-CB49-9620-EEB94C4CB5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454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03AEF-7EC0-8E44-9541-76AEEAD2B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37B09E-0393-AD44-BDFF-38D93C0482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4D4235-23EE-6C4D-9530-1728B64AE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3FE98-17EC-F041-B915-A38190A16A2C}" type="datetimeFigureOut">
              <a:rPr lang="en-US" smtClean="0"/>
              <a:t>7/23/2021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C44C0A-B6BF-5A4D-B3EF-B79E02655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224629-CEE7-8D49-9FED-DC149C486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D37C0-7C66-CB49-9620-EEB94C4CB5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429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F3400-547D-F74E-9232-1BA10588B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30492-FF3A-6140-B74A-C23A2E82DE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24953F-0DE9-2149-9556-C6FA7305A3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1E6232-3759-6542-B853-0DBC52931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3FE98-17EC-F041-B915-A38190A16A2C}" type="datetimeFigureOut">
              <a:rPr lang="en-US" smtClean="0"/>
              <a:t>7/23/2021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9D137D-BB39-1544-9C6D-6C020583C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DDC244-7F00-5E40-8D5A-DF68304DB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D37C0-7C66-CB49-9620-EEB94C4CB5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387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B3734-5864-FA44-B861-963868109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7CF7F8-9206-0047-A6AE-5D24095562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992225-4581-5549-B326-15A7E8654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394A41-64A0-014E-805F-69229B3509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51CA6A-8213-F74A-99A0-215469D9BE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D64FFF-000A-874D-8B67-1F2CD6277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3FE98-17EC-F041-B915-A38190A16A2C}" type="datetimeFigureOut">
              <a:rPr lang="en-US" smtClean="0"/>
              <a:t>7/23/2021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413FC1-6B66-0046-9BCF-FF5BAE8DD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9D2B5F-4D47-3A41-AEA4-B06945ACF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D37C0-7C66-CB49-9620-EEB94C4CB5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932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95E1B-E7D0-C645-8858-3D6ECC52E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70D914-A00B-7D40-AE2D-AFA898C37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3FE98-17EC-F041-B915-A38190A16A2C}" type="datetimeFigureOut">
              <a:rPr lang="en-US" smtClean="0"/>
              <a:t>7/23/2021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6CF70A-BD04-C749-9DB3-3A5FAB94A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566631-FFA0-6C4D-AD4E-02F408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D37C0-7C66-CB49-9620-EEB94C4CB5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787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5EF1B9-DFAA-144D-B76C-577826983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3FE98-17EC-F041-B915-A38190A16A2C}" type="datetimeFigureOut">
              <a:rPr lang="en-US" smtClean="0"/>
              <a:t>7/23/2021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2596E2-7A7A-6344-BF64-1D1491FCF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961145-1A0B-0245-B062-9AE704EAE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D37C0-7C66-CB49-9620-EEB94C4CB5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655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BA7C5-2C23-E84B-BDDE-4394E83E1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6DBA0-68A1-1446-8733-CAAB3992B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BD10F2-4903-AC48-87DE-AD94766F09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6D7DF9-3498-EE4D-883B-9D4108A37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3FE98-17EC-F041-B915-A38190A16A2C}" type="datetimeFigureOut">
              <a:rPr lang="en-US" smtClean="0"/>
              <a:t>7/23/2021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BA5FB8-E1E8-CD47-BA62-605484EEC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240E29-0A5A-6E48-8050-F2B41B8BC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D37C0-7C66-CB49-9620-EEB94C4CB5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617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66C91-6683-FE4B-B127-A49905A69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B77F40-499C-E34C-AE1C-C68B69B82A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4C86DE-AE49-9649-9A67-80755D5D8B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5BB3B9-0FD2-1741-9211-BAD4CE300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3FE98-17EC-F041-B915-A38190A16A2C}" type="datetimeFigureOut">
              <a:rPr lang="en-US" smtClean="0"/>
              <a:t>7/23/2021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0B0194-FCE7-164F-9E63-75F7D8335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BCED16-C712-694B-A723-22BFDEB10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D37C0-7C66-CB49-9620-EEB94C4CB5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926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B7AEB3-04E3-4D49-AD76-4145417F6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3B70AF-E50A-1941-8AC0-CE98E4EE74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E1F42-4E52-524C-B9DC-DA95FF9F32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3FE98-17EC-F041-B915-A38190A16A2C}" type="datetimeFigureOut">
              <a:rPr lang="en-US" smtClean="0"/>
              <a:t>7/23/2021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D5D141-E675-464B-8F4C-989B431931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35A36-2403-7C47-BE28-02E9C651CE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D37C0-7C66-CB49-9620-EEB94C4CB5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090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7CF08-04AA-594C-A77E-BF3DDB2731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2387600"/>
          </a:xfrm>
        </p:spPr>
        <p:txBody>
          <a:bodyPr>
            <a:normAutofit/>
          </a:bodyPr>
          <a:lstStyle/>
          <a:p>
            <a:r>
              <a:rPr lang="en-US" sz="4800" dirty="0"/>
              <a:t>A Universal Platform for Diagnostic Monitoring via Electrochemical Sensors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0525D4-3600-774F-9EDB-9BFDF51D5F6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44830" y="2557454"/>
            <a:ext cx="3902340" cy="39023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9934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9373D-4B49-704B-8CF9-077F8B39E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046"/>
            <a:ext cx="10515600" cy="1325563"/>
          </a:xfrm>
        </p:spPr>
        <p:txBody>
          <a:bodyPr/>
          <a:lstStyle/>
          <a:p>
            <a:r>
              <a:rPr lang="en-US" dirty="0"/>
              <a:t>Electrochemistry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26B89-71B6-BB4B-9FD3-5BB77A79B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38608"/>
            <a:ext cx="12192000" cy="5519391"/>
          </a:xfrm>
        </p:spPr>
        <p:txBody>
          <a:bodyPr>
            <a:normAutofit/>
          </a:bodyPr>
          <a:lstStyle/>
          <a:p>
            <a:r>
              <a:rPr lang="en-US" dirty="0"/>
              <a:t>Provides highly sensitive measurements</a:t>
            </a:r>
          </a:p>
          <a:p>
            <a:pPr lvl="1"/>
            <a:r>
              <a:rPr lang="en-US" dirty="0"/>
              <a:t>Single atom detection</a:t>
            </a:r>
          </a:p>
          <a:p>
            <a:pPr lvl="1"/>
            <a:endParaRPr lang="en-US" dirty="0"/>
          </a:p>
          <a:p>
            <a:r>
              <a:rPr lang="en-US" dirty="0"/>
              <a:t>Robust and reliable framework</a:t>
            </a:r>
          </a:p>
          <a:p>
            <a:pPr lvl="1"/>
            <a:r>
              <a:rPr lang="en-US" dirty="0"/>
              <a:t>Personalize</a:t>
            </a:r>
          </a:p>
          <a:p>
            <a:pPr lvl="1"/>
            <a:r>
              <a:rPr lang="en-US" dirty="0"/>
              <a:t>d medicine</a:t>
            </a:r>
          </a:p>
          <a:p>
            <a:pPr lvl="1"/>
            <a:r>
              <a:rPr lang="en-US" dirty="0"/>
              <a:t>Environmental monitoring</a:t>
            </a:r>
          </a:p>
          <a:p>
            <a:pPr lvl="1"/>
            <a:endParaRPr lang="en-US" dirty="0"/>
          </a:p>
          <a:p>
            <a:r>
              <a:rPr lang="en-US" dirty="0"/>
              <a:t>Thought to be expensive ($5k – $10k for laboratory instruments)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Goal:   </a:t>
            </a:r>
            <a:r>
              <a:rPr lang="en-US" b="1" dirty="0"/>
              <a:t>Make electrochemistry available to everyone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7128203-4EAC-544B-A5A2-2E13812FEC12}"/>
              </a:ext>
            </a:extLst>
          </p:cNvPr>
          <p:cNvGrpSpPr>
            <a:grpSpLocks/>
          </p:cNvGrpSpPr>
          <p:nvPr/>
        </p:nvGrpSpPr>
        <p:grpSpPr>
          <a:xfrm>
            <a:off x="6886687" y="675827"/>
            <a:ext cx="3628913" cy="3260264"/>
            <a:chOff x="-1525285" y="-462028"/>
            <a:chExt cx="4046879" cy="3669906"/>
          </a:xfrm>
        </p:grpSpPr>
        <p:sp>
          <p:nvSpPr>
            <p:cNvPr id="5" name="Text Box 2">
              <a:extLst>
                <a:ext uri="{FF2B5EF4-FFF2-40B4-BE49-F238E27FC236}">
                  <a16:creationId xmlns:a16="http://schemas.microsoft.com/office/drawing/2014/main" id="{BDFEA9F8-B33F-6F4B-A39C-A879BD4E7EA4}"/>
                </a:ext>
              </a:extLst>
            </p:cNvPr>
            <p:cNvSpPr txBox="1"/>
            <p:nvPr/>
          </p:nvSpPr>
          <p:spPr>
            <a:xfrm>
              <a:off x="-1505212" y="2359113"/>
              <a:ext cx="4026806" cy="84876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Figure 1</a:t>
              </a:r>
              <a:r>
                <a:rPr lang="en-US" sz="9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– </a:t>
              </a:r>
              <a:r>
                <a:rPr lang="en-US" sz="1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Reaction scheme and cyclic voltammogram for ferrocene methanol oxidation to ferrocenium methanol. Starting point was 0 V </a:t>
              </a:r>
              <a:r>
                <a:rPr lang="en-US" sz="10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vs.</a:t>
              </a:r>
              <a:r>
                <a:rPr lang="en-US" sz="1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Ag/AgCl, plotted in classical convention. Working and counter electrodes were a 1.5 mm glassy carbon disk and glassy carbon rod, respectively. Scan rate was 50 mV/s.</a:t>
              </a:r>
              <a:endPara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6667C5D-9ED9-5747-9B55-F7727EC28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25285" y="-462028"/>
              <a:ext cx="3988533" cy="2878334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1E960300-CCB4-4FE9-8D9C-BDA2BDB4F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4908" y="1913860"/>
            <a:ext cx="5518298" cy="494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15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A6003-A09D-0C45-B524-50833DE91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SweepStat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22B32-1380-BD43-9447-3E7289589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25562"/>
            <a:ext cx="5305710" cy="5532437"/>
          </a:xfrm>
        </p:spPr>
        <p:txBody>
          <a:bodyPr/>
          <a:lstStyle/>
          <a:p>
            <a:r>
              <a:rPr lang="en-US" dirty="0"/>
              <a:t>Low-cost (&lt;$50) electrochemistry platform developed at UNC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8575EE5-0F81-4E41-8CD9-B1A47D446E92}"/>
              </a:ext>
            </a:extLst>
          </p:cNvPr>
          <p:cNvGrpSpPr>
            <a:grpSpLocks/>
          </p:cNvGrpSpPr>
          <p:nvPr/>
        </p:nvGrpSpPr>
        <p:grpSpPr>
          <a:xfrm>
            <a:off x="695088" y="2863198"/>
            <a:ext cx="3619566" cy="2944274"/>
            <a:chOff x="-96618" y="1"/>
            <a:chExt cx="3829386" cy="311490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3E9BAE9-3A39-A94B-A1DF-52604EDD7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228" y="1"/>
              <a:ext cx="3673158" cy="23290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Text Box 2">
              <a:extLst>
                <a:ext uri="{FF2B5EF4-FFF2-40B4-BE49-F238E27FC236}">
                  <a16:creationId xmlns:a16="http://schemas.microsoft.com/office/drawing/2014/main" id="{5FBFA869-3448-0848-920B-11175E498A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96618" y="2363344"/>
              <a:ext cx="3829386" cy="7515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1000"/>
                </a:spcAft>
              </a:pPr>
              <a:r>
                <a:rPr lang="en-US" sz="900" b="1" i="0" dirty="0">
                  <a:solidFill>
                    <a:srgbClr val="44546A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Figure 4</a:t>
              </a:r>
              <a:r>
                <a:rPr lang="en-US" sz="900" i="0" dirty="0">
                  <a:solidFill>
                    <a:srgbClr val="44546A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– </a:t>
              </a:r>
              <a:r>
                <a:rPr lang="en-US" sz="900" b="1" i="0" dirty="0">
                  <a:solidFill>
                    <a:srgbClr val="44546A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(a)</a:t>
              </a:r>
              <a:r>
                <a:rPr lang="en-US" sz="900" i="0" dirty="0">
                  <a:solidFill>
                    <a:srgbClr val="44546A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Autodesk Fusion 360 3D rendering of customized SweepStat enclosure box. Total print time &lt;10 hours. </a:t>
              </a:r>
              <a:r>
                <a:rPr lang="en-US" sz="900" b="1" i="0" dirty="0">
                  <a:solidFill>
                    <a:srgbClr val="44546A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(b) </a:t>
              </a:r>
              <a:r>
                <a:rPr lang="en-US" sz="900" i="0" dirty="0">
                  <a:solidFill>
                    <a:srgbClr val="44546A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Printed enclosure containing SweepStat circuitry highlighting two-electrode interface, where the red and black wires correspond to the working and counter electrodes, respectively. </a:t>
              </a:r>
              <a:r>
                <a:rPr lang="en-US" sz="900" b="1" i="0" dirty="0">
                  <a:solidFill>
                    <a:srgbClr val="44546A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(c) </a:t>
              </a:r>
              <a:r>
                <a:rPr lang="en-US" sz="900" i="0" dirty="0">
                  <a:solidFill>
                    <a:srgbClr val="44546A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Enclosure top removed to reveal internal circuitry.</a:t>
              </a:r>
              <a:endParaRPr lang="en-US" sz="9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5C0F65D-8592-488B-8823-4A3DB31D6B4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239" y="380458"/>
            <a:ext cx="5140889" cy="63127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9757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EC9C1-3972-D649-A079-5CCB88ECE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123"/>
            <a:ext cx="10515600" cy="1325563"/>
          </a:xfrm>
        </p:spPr>
        <p:txBody>
          <a:bodyPr/>
          <a:lstStyle/>
          <a:p>
            <a:r>
              <a:rPr lang="en-US" dirty="0"/>
              <a:t>SweepStat App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60767-9DF6-AC4E-B435-6CC4134A9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35686"/>
            <a:ext cx="6031098" cy="5522314"/>
          </a:xfrm>
        </p:spPr>
        <p:txBody>
          <a:bodyPr>
            <a:normAutofit/>
          </a:bodyPr>
          <a:lstStyle/>
          <a:p>
            <a:r>
              <a:rPr lang="en-US" dirty="0"/>
              <a:t>Current software implemented in LabView</a:t>
            </a:r>
          </a:p>
          <a:p>
            <a:pPr lvl="1"/>
            <a:r>
              <a:rPr lang="en-US" dirty="0"/>
              <a:t>Requires dedicated interface computer</a:t>
            </a:r>
          </a:p>
          <a:p>
            <a:pPr lvl="1"/>
            <a:r>
              <a:rPr lang="en-US" dirty="0"/>
              <a:t>Bulky and expensive, limits wide-spread distribution</a:t>
            </a:r>
          </a:p>
          <a:p>
            <a:pPr lvl="1"/>
            <a:endParaRPr lang="en-US" dirty="0"/>
          </a:p>
          <a:p>
            <a:r>
              <a:rPr lang="en-US" dirty="0"/>
              <a:t>Android App developed by last years COMP 523 team</a:t>
            </a:r>
          </a:p>
          <a:p>
            <a:pPr lvl="1"/>
            <a:r>
              <a:rPr lang="en-US" dirty="0"/>
              <a:t>Experimental assistant developed</a:t>
            </a:r>
          </a:p>
          <a:p>
            <a:pPr lvl="1"/>
            <a:r>
              <a:rPr lang="en-US" dirty="0"/>
              <a:t>Real-time data output </a:t>
            </a:r>
          </a:p>
          <a:p>
            <a:pPr lvl="1"/>
            <a:r>
              <a:rPr lang="en-US" dirty="0"/>
              <a:t>Lacks communication protocol with BT</a:t>
            </a:r>
          </a:p>
          <a:p>
            <a:pPr lvl="1"/>
            <a:r>
              <a:rPr lang="en-US" dirty="0"/>
              <a:t>Hooks for additional functionality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06EE2F9-499A-5544-A182-0A3BA0C89A93}"/>
              </a:ext>
            </a:extLst>
          </p:cNvPr>
          <p:cNvGrpSpPr>
            <a:grpSpLocks/>
          </p:cNvGrpSpPr>
          <p:nvPr/>
        </p:nvGrpSpPr>
        <p:grpSpPr>
          <a:xfrm>
            <a:off x="6828233" y="400747"/>
            <a:ext cx="4456668" cy="2955703"/>
            <a:chOff x="0" y="-253605"/>
            <a:chExt cx="6024880" cy="390748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A016869-0A5A-FC4C-BEAC-002A362AEC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30629" y="-253605"/>
              <a:ext cx="5627600" cy="32394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Text Box 33">
              <a:extLst>
                <a:ext uri="{FF2B5EF4-FFF2-40B4-BE49-F238E27FC236}">
                  <a16:creationId xmlns:a16="http://schemas.microsoft.com/office/drawing/2014/main" id="{844F762D-4C9E-AA4D-A56B-21016B6B3C83}"/>
                </a:ext>
              </a:extLst>
            </p:cNvPr>
            <p:cNvSpPr txBox="1"/>
            <p:nvPr/>
          </p:nvSpPr>
          <p:spPr>
            <a:xfrm>
              <a:off x="0" y="2976810"/>
              <a:ext cx="6024880" cy="67707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Figure 5</a:t>
              </a:r>
              <a:r>
                <a:rPr lang="en-US" sz="9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– </a:t>
              </a:r>
              <a:r>
                <a:rPr lang="en-US" sz="9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(</a:t>
              </a:r>
              <a:r>
                <a:rPr lang="en-US" sz="10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a)</a:t>
              </a:r>
              <a:r>
                <a:rPr lang="en-US" sz="1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LabView GUI for cyclic voltammetry showing variable experimental parameters. </a:t>
              </a:r>
              <a:r>
                <a:rPr lang="en-US" sz="10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(b) </a:t>
              </a:r>
              <a:r>
                <a:rPr lang="en-US" sz="1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Voltage ramp generated to drive reactions at electrode interface.</a:t>
              </a:r>
              <a:r>
                <a:rPr lang="en-US" sz="10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(c) </a:t>
              </a:r>
              <a:r>
                <a:rPr lang="en-US" sz="1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Raw current output before low-pass filtering and voltage fitting to generate colloquial CV shape. </a:t>
              </a:r>
              <a:r>
                <a:rPr lang="en-US" sz="10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(d) </a:t>
              </a:r>
              <a:r>
                <a:rPr lang="en-US" sz="1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Final voltammogram at a gain setting of 1 μA/V plotted in IUPAC convention by default. Conversion to classical convention was manually applied for data processing.</a:t>
              </a:r>
              <a:endPara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289C8154-9596-4596-BCFC-D8A27D845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1577" y="3902212"/>
            <a:ext cx="1401990" cy="28818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F1B149-32D2-4289-8F91-4360910C1C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0089" y="3902212"/>
            <a:ext cx="1401990" cy="28818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EDF8255-96B4-42BB-ACB4-AA66BE4C8E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2853" y="3902212"/>
            <a:ext cx="1401990" cy="288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689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56D8EA-9F7F-B74F-BA11-CC2762A00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0083" y="3036645"/>
            <a:ext cx="3326504" cy="33265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379FF5-EF2E-6B41-BA5E-DABB66628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35"/>
            <a:ext cx="12192000" cy="1325563"/>
          </a:xfrm>
        </p:spPr>
        <p:txBody>
          <a:bodyPr/>
          <a:lstStyle/>
          <a:p>
            <a:r>
              <a:rPr lang="en-US" dirty="0"/>
              <a:t>Our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BDC02-F78B-B24C-AF55-CD40395BC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75487"/>
            <a:ext cx="12192000" cy="40627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1. Complete GUI, improved aesthetics </a:t>
            </a:r>
          </a:p>
          <a:p>
            <a:pPr marL="0" indent="0">
              <a:buNone/>
            </a:pPr>
            <a:r>
              <a:rPr lang="en-US" dirty="0"/>
              <a:t>2. Communication with BT and plotting real data in real-time</a:t>
            </a:r>
          </a:p>
          <a:p>
            <a:pPr marL="0" indent="0">
              <a:buNone/>
            </a:pPr>
            <a:r>
              <a:rPr lang="en-US" dirty="0"/>
              <a:t>3. Data processing/automatic analyses (peak identification)</a:t>
            </a:r>
          </a:p>
          <a:p>
            <a:pPr marL="0" indent="0">
              <a:buNone/>
            </a:pPr>
            <a:r>
              <a:rPr lang="en-US" dirty="0"/>
              <a:t>4. Upload to cloud storage</a:t>
            </a:r>
          </a:p>
          <a:p>
            <a:pPr marL="0" indent="0">
              <a:buNone/>
            </a:pPr>
            <a:r>
              <a:rPr lang="en-US" dirty="0"/>
              <a:t>5. Evaluation/remediation of instrumental noise</a:t>
            </a:r>
          </a:p>
          <a:p>
            <a:pPr marL="0" indent="0">
              <a:buNone/>
            </a:pPr>
            <a:r>
              <a:rPr lang="en-US" dirty="0"/>
              <a:t>6. Translation to iOS app for broader audience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BDC9A2-57B0-164E-ABE7-1793B0A7E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21082"/>
            <a:ext cx="5811261" cy="88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459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CADC2-AA70-654A-9B7B-614702110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r>
              <a:rPr lang="en-US" dirty="0"/>
              <a:t>SweepStat Advantage: What You’ll Take 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AB82A-E85A-114C-ADF8-34F7979DB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07986"/>
            <a:ext cx="12192000" cy="5532437"/>
          </a:xfrm>
        </p:spPr>
        <p:txBody>
          <a:bodyPr/>
          <a:lstStyle/>
          <a:p>
            <a:r>
              <a:rPr lang="en-US" sz="2200" dirty="0"/>
              <a:t>Opportunity to develop new skills beyond app development</a:t>
            </a:r>
          </a:p>
          <a:p>
            <a:pPr lvl="1"/>
            <a:r>
              <a:rPr lang="en-US" sz="2200" dirty="0"/>
              <a:t>Bluetooth</a:t>
            </a:r>
          </a:p>
          <a:p>
            <a:pPr lvl="1"/>
            <a:r>
              <a:rPr lang="en-US" sz="2200" dirty="0"/>
              <a:t>Hardware interfacing / design of communication protocols</a:t>
            </a:r>
          </a:p>
          <a:p>
            <a:pPr lvl="1"/>
            <a:r>
              <a:rPr lang="en-US" sz="2200" dirty="0"/>
              <a:t>Scientific instrument design</a:t>
            </a:r>
          </a:p>
          <a:p>
            <a:r>
              <a:rPr lang="en-US" sz="2200" dirty="0"/>
              <a:t>High-impact, high-visibility</a:t>
            </a:r>
          </a:p>
          <a:p>
            <a:pPr lvl="1"/>
            <a:r>
              <a:rPr lang="en-US" sz="2200" dirty="0"/>
              <a:t>Education</a:t>
            </a:r>
          </a:p>
          <a:p>
            <a:pPr lvl="1"/>
            <a:r>
              <a:rPr lang="en-US" sz="2200" dirty="0"/>
              <a:t>DoD agencies (national labs, US Army)</a:t>
            </a:r>
          </a:p>
          <a:p>
            <a:pPr lvl="1"/>
            <a:r>
              <a:rPr lang="en-US" sz="2200" dirty="0"/>
              <a:t>Letters of recommendation</a:t>
            </a:r>
          </a:p>
          <a:p>
            <a:r>
              <a:rPr lang="en-US" sz="2200" dirty="0"/>
              <a:t>Authorship in peer-reviewed publication when complete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A97674-2308-4107-9913-E0E25068C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831" y="4442515"/>
            <a:ext cx="8597341" cy="2573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CB32BC-B9A8-4829-A75C-687857FE6F8C}"/>
              </a:ext>
            </a:extLst>
          </p:cNvPr>
          <p:cNvSpPr txBox="1"/>
          <p:nvPr/>
        </p:nvSpPr>
        <p:spPr>
          <a:xfrm>
            <a:off x="7545170" y="2301777"/>
            <a:ext cx="4002552" cy="163121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500" b="1" dirty="0"/>
              <a:t>Your app will be used by collaborators in Australia, Hungary, S. Korea, Myanmar, Germany, and Japan!</a:t>
            </a:r>
          </a:p>
        </p:txBody>
      </p:sp>
    </p:spTree>
    <p:extLst>
      <p:ext uri="{BB962C8B-B14F-4D97-AF65-F5344CB8AC3E}">
        <p14:creationId xmlns:p14="http://schemas.microsoft.com/office/powerpoint/2010/main" val="980164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424</Words>
  <Application>Microsoft Office PowerPoint</Application>
  <PresentationFormat>Widescreen</PresentationFormat>
  <Paragraphs>51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A Universal Platform for Diagnostic Monitoring via Electrochemical Sensors</vt:lpstr>
      <vt:lpstr>Electrochemistry</vt:lpstr>
      <vt:lpstr>SweepStat</vt:lpstr>
      <vt:lpstr>SweepStat App</vt:lpstr>
      <vt:lpstr>Our Goals</vt:lpstr>
      <vt:lpstr>SweepStat Advantage: What You’ll Take Away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Verber</dc:creator>
  <cp:lastModifiedBy>Clark, Rebecca Beth</cp:lastModifiedBy>
  <cp:revision>35</cp:revision>
  <dcterms:created xsi:type="dcterms:W3CDTF">2019-08-25T02:02:32Z</dcterms:created>
  <dcterms:modified xsi:type="dcterms:W3CDTF">2021-07-23T20:40:26Z</dcterms:modified>
</cp:coreProperties>
</file>