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4"/>
    <p:sldMasterId id="214748367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5143500" cx="9144000"/>
  <p:notesSz cx="6858000" cy="9144000"/>
  <p:embeddedFontLst>
    <p:embeddedFont>
      <p:font typeface="Tahoma"/>
      <p:regular r:id="rId15"/>
      <p:bold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16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Tahoma-regular.fntdata"/><Relationship Id="rId14" Type="http://schemas.openxmlformats.org/officeDocument/2006/relationships/slide" Target="slides/slide8.xml"/><Relationship Id="rId16" Type="http://schemas.openxmlformats.org/officeDocument/2006/relationships/font" Target="fonts/Tahoma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be5124f85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be5124f85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e81d625bb2_0_7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ge81d625bb2_0_76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e81d625bb2_0_8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ge81d625bb2_0_80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e81d625bb2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e81d625bb2_0_5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e81d625bb2_0_2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ge81d625bb2_0_25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e81d625bb2_0_2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ge81d625bb2_0_26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e81d625bb2_0_7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e81d625bb2_0_7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e81d625bb2_0_8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e81d625bb2_0_8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/>
        </p:nvSpPr>
        <p:spPr>
          <a:xfrm>
            <a:off x="56000" y="4804800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BCBCBC"/>
                </a:solidFill>
              </a:rPr>
              <a:t>Approved for public release; distribution unlimited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7560949" y="4801325"/>
            <a:ext cx="548700" cy="33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>
            <p:ph type="title"/>
          </p:nvPr>
        </p:nvSpPr>
        <p:spPr>
          <a:xfrm>
            <a:off x="457200" y="28575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0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61" name="Google Shape;61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Char char="○"/>
              <a:defRPr sz="21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Char char="■"/>
              <a:defRPr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Char char="●"/>
              <a:defRPr sz="15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Char char="○"/>
              <a:defRPr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15"/>
          <p:cNvSpPr txBox="1"/>
          <p:nvPr>
            <p:ph idx="10" type="dt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11" type="ftr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15"/>
          <p:cNvSpPr txBox="1"/>
          <p:nvPr>
            <p:ph idx="12" type="sldNum"/>
          </p:nvPr>
        </p:nvSpPr>
        <p:spPr>
          <a:xfrm>
            <a:off x="7560949" y="4801325"/>
            <a:ext cx="548700" cy="33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/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7560949" y="4801325"/>
            <a:ext cx="548700" cy="33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7560949" y="4801325"/>
            <a:ext cx="548700" cy="33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1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167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316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7560949" y="4801325"/>
            <a:ext cx="548700" cy="33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1750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●"/>
              <a:defRPr sz="2000"/>
            </a:lvl1pPr>
            <a:lvl2pPr indent="-29845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100"/>
              <a:buChar char="○"/>
              <a:defRPr b="0" i="0" sz="18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100"/>
              <a:buChar char="■"/>
              <a:defRPr b="0" i="0" sz="18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00"/>
            </a:lvl1pPr>
            <a:lvl2pPr indent="-28575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○"/>
              <a:defRPr sz="1200"/>
            </a:lvl2pPr>
            <a:lvl3pPr indent="-28575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■"/>
              <a:defRPr sz="1200"/>
            </a:lvl3pPr>
            <a:lvl4pPr indent="-28575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●"/>
              <a:defRPr sz="1200"/>
            </a:lvl4pPr>
            <a:lvl5pPr indent="-28575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○"/>
              <a:defRPr sz="1200"/>
            </a:lvl5pPr>
            <a:lvl6pPr indent="-28575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■"/>
              <a:defRPr sz="1200"/>
            </a:lvl6pPr>
            <a:lvl7pPr indent="-28575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●"/>
              <a:defRPr sz="1200"/>
            </a:lvl7pPr>
            <a:lvl8pPr indent="-28575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○"/>
              <a:defRPr sz="1200"/>
            </a:lvl8pPr>
            <a:lvl9pPr indent="-28575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900"/>
              <a:buChar char="■"/>
              <a:defRPr sz="1200"/>
            </a:lvl9pPr>
          </a:lstStyle>
          <a:p/>
        </p:txBody>
      </p:sp>
      <p:sp>
        <p:nvSpPr>
          <p:cNvPr id="77" name="Google Shape;77;p19"/>
          <p:cNvSpPr txBox="1"/>
          <p:nvPr>
            <p:ph idx="12" type="sldNum"/>
          </p:nvPr>
        </p:nvSpPr>
        <p:spPr>
          <a:xfrm>
            <a:off x="7560949" y="4801325"/>
            <a:ext cx="548700" cy="33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/>
          <p:nvPr/>
        </p:nvSpPr>
        <p:spPr>
          <a:xfrm>
            <a:off x="4880050" y="1082200"/>
            <a:ext cx="4263900" cy="3718200"/>
          </a:xfrm>
          <a:prstGeom prst="rect">
            <a:avLst/>
          </a:prstGeom>
          <a:solidFill>
            <a:srgbClr val="00316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81" name="Google Shape;81;p2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Char char="●"/>
              <a:defRPr sz="1400">
                <a:solidFill>
                  <a:srgbClr val="666666"/>
                </a:solidFill>
              </a:defRPr>
            </a:lvl1pPr>
            <a:lvl2pPr indent="-28575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○"/>
              <a:defRPr sz="1200"/>
            </a:lvl2pPr>
            <a:lvl3pPr indent="-28575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■"/>
              <a:defRPr sz="1200"/>
            </a:lvl3pPr>
            <a:lvl4pPr indent="-28575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●"/>
              <a:defRPr sz="1200"/>
            </a:lvl4pPr>
            <a:lvl5pPr indent="-28575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○"/>
              <a:defRPr sz="1200"/>
            </a:lvl5pPr>
            <a:lvl6pPr indent="-28575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■"/>
              <a:defRPr sz="1200"/>
            </a:lvl6pPr>
            <a:lvl7pPr indent="-28575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●"/>
              <a:defRPr sz="1200"/>
            </a:lvl7pPr>
            <a:lvl8pPr indent="-28575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○"/>
              <a:defRPr sz="1200"/>
            </a:lvl8pPr>
            <a:lvl9pPr indent="-28575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900"/>
              <a:buChar char="■"/>
              <a:defRPr sz="1200"/>
            </a:lvl9pPr>
          </a:lstStyle>
          <a:p/>
        </p:txBody>
      </p:sp>
      <p:sp>
        <p:nvSpPr>
          <p:cNvPr id="82" name="Google Shape;82;p2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 sz="1400">
                <a:solidFill>
                  <a:srgbClr val="FFFFFF"/>
                </a:solidFill>
              </a:defRPr>
            </a:lvl1pPr>
            <a:lvl2pPr indent="-28575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900"/>
              <a:buChar char="○"/>
              <a:defRPr sz="1200">
                <a:solidFill>
                  <a:srgbClr val="FFFFFF"/>
                </a:solidFill>
              </a:defRPr>
            </a:lvl2pPr>
            <a:lvl3pPr indent="-28575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900"/>
              <a:buChar char="■"/>
              <a:defRPr sz="1200">
                <a:solidFill>
                  <a:srgbClr val="FFFFFF"/>
                </a:solidFill>
              </a:defRPr>
            </a:lvl3pPr>
            <a:lvl4pPr indent="-28575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900"/>
              <a:buChar char="●"/>
              <a:defRPr sz="1200">
                <a:solidFill>
                  <a:srgbClr val="FFFFFF"/>
                </a:solidFill>
              </a:defRPr>
            </a:lvl4pPr>
            <a:lvl5pPr indent="-28575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900"/>
              <a:buChar char="○"/>
              <a:defRPr sz="1200">
                <a:solidFill>
                  <a:srgbClr val="FFFFFF"/>
                </a:solidFill>
              </a:defRPr>
            </a:lvl5pPr>
            <a:lvl6pPr indent="-28575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900"/>
              <a:buChar char="■"/>
              <a:defRPr sz="1200">
                <a:solidFill>
                  <a:srgbClr val="FFFFFF"/>
                </a:solidFill>
              </a:defRPr>
            </a:lvl6pPr>
            <a:lvl7pPr indent="-28575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900"/>
              <a:buChar char="●"/>
              <a:defRPr sz="1200">
                <a:solidFill>
                  <a:srgbClr val="FFFFFF"/>
                </a:solidFill>
              </a:defRPr>
            </a:lvl7pPr>
            <a:lvl8pPr indent="-28575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900"/>
              <a:buChar char="○"/>
              <a:defRPr sz="1200">
                <a:solidFill>
                  <a:srgbClr val="FFFFFF"/>
                </a:solidFill>
              </a:defRPr>
            </a:lvl8pPr>
            <a:lvl9pPr indent="-28575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900"/>
              <a:buChar char="■"/>
              <a:defRPr sz="1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83" name="Google Shape;83;p20"/>
          <p:cNvSpPr txBox="1"/>
          <p:nvPr>
            <p:ph idx="12" type="sldNum"/>
          </p:nvPr>
        </p:nvSpPr>
        <p:spPr>
          <a:xfrm>
            <a:off x="7560949" y="4801325"/>
            <a:ext cx="548700" cy="33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/>
        </p:txBody>
      </p:sp>
      <p:sp>
        <p:nvSpPr>
          <p:cNvPr id="86" name="Google Shape;86;p2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1200"/>
            </a:lvl1pPr>
            <a:lvl2pPr indent="-28575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○"/>
              <a:defRPr sz="1200"/>
            </a:lvl2pPr>
            <a:lvl3pPr indent="-28575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■"/>
              <a:defRPr sz="1200"/>
            </a:lvl3pPr>
            <a:lvl4pPr indent="-28575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●"/>
              <a:defRPr sz="1200"/>
            </a:lvl4pPr>
            <a:lvl5pPr indent="-28575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○"/>
              <a:defRPr sz="1200"/>
            </a:lvl5pPr>
            <a:lvl6pPr indent="-28575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■"/>
              <a:defRPr sz="1200"/>
            </a:lvl6pPr>
            <a:lvl7pPr indent="-28575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●"/>
              <a:defRPr sz="1200"/>
            </a:lvl7pPr>
            <a:lvl8pPr indent="-28575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○"/>
              <a:defRPr sz="1200"/>
            </a:lvl8pPr>
            <a:lvl9pPr indent="-28575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900"/>
              <a:buChar char="■"/>
              <a:defRPr sz="1200"/>
            </a:lvl9pPr>
          </a:lstStyle>
          <a:p/>
        </p:txBody>
      </p:sp>
      <p:sp>
        <p:nvSpPr>
          <p:cNvPr id="87" name="Google Shape;87;p21"/>
          <p:cNvSpPr txBox="1"/>
          <p:nvPr>
            <p:ph idx="12" type="sldNum"/>
          </p:nvPr>
        </p:nvSpPr>
        <p:spPr>
          <a:xfrm>
            <a:off x="7560949" y="4801325"/>
            <a:ext cx="548700" cy="33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/>
        </p:txBody>
      </p:sp>
      <p:sp>
        <p:nvSpPr>
          <p:cNvPr id="90" name="Google Shape;90;p22"/>
          <p:cNvSpPr txBox="1"/>
          <p:nvPr>
            <p:ph idx="12" type="sldNum"/>
          </p:nvPr>
        </p:nvSpPr>
        <p:spPr>
          <a:xfrm>
            <a:off x="7560949" y="4801325"/>
            <a:ext cx="548700" cy="33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200"/>
            </a:lvl9pPr>
          </a:lstStyle>
          <a:p/>
        </p:txBody>
      </p:sp>
      <p:sp>
        <p:nvSpPr>
          <p:cNvPr id="94" name="Google Shape;94;p2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9pPr>
          </a:lstStyle>
          <a:p/>
        </p:txBody>
      </p:sp>
      <p:sp>
        <p:nvSpPr>
          <p:cNvPr id="95" name="Google Shape;95;p2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29845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6" name="Google Shape;96;p23"/>
          <p:cNvSpPr txBox="1"/>
          <p:nvPr>
            <p:ph idx="12" type="sldNum"/>
          </p:nvPr>
        </p:nvSpPr>
        <p:spPr>
          <a:xfrm>
            <a:off x="7560949" y="4801325"/>
            <a:ext cx="548700" cy="33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/>
        </p:txBody>
      </p:sp>
      <p:sp>
        <p:nvSpPr>
          <p:cNvPr id="99" name="Google Shape;99;p24"/>
          <p:cNvSpPr txBox="1"/>
          <p:nvPr>
            <p:ph idx="12" type="sldNum"/>
          </p:nvPr>
        </p:nvSpPr>
        <p:spPr>
          <a:xfrm>
            <a:off x="7560949" y="4801325"/>
            <a:ext cx="548700" cy="33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5"/>
          <p:cNvSpPr txBox="1"/>
          <p:nvPr>
            <p:ph type="title"/>
          </p:nvPr>
        </p:nvSpPr>
        <p:spPr>
          <a:xfrm>
            <a:off x="457200" y="11430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102" name="Google Shape;102;p25"/>
          <p:cNvSpPr txBox="1"/>
          <p:nvPr>
            <p:ph idx="10" type="dt"/>
          </p:nvPr>
        </p:nvSpPr>
        <p:spPr>
          <a:xfrm>
            <a:off x="1295400" y="4812507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" name="Google Shape;103;p25"/>
          <p:cNvSpPr txBox="1"/>
          <p:nvPr>
            <p:ph idx="11" type="ftr"/>
          </p:nvPr>
        </p:nvSpPr>
        <p:spPr>
          <a:xfrm>
            <a:off x="3124200" y="4812507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" name="Google Shape;104;p25"/>
          <p:cNvSpPr txBox="1"/>
          <p:nvPr>
            <p:ph idx="12" type="sldNum"/>
          </p:nvPr>
        </p:nvSpPr>
        <p:spPr>
          <a:xfrm>
            <a:off x="5486400" y="4812507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5" name="Google Shape;105;p25"/>
          <p:cNvSpPr txBox="1"/>
          <p:nvPr>
            <p:ph idx="1" type="body"/>
          </p:nvPr>
        </p:nvSpPr>
        <p:spPr>
          <a:xfrm>
            <a:off x="457200" y="1143000"/>
            <a:ext cx="8229600" cy="33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298450" lvl="1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108" name="Google Shape;108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1pPr>
            <a:lvl2pPr indent="-298450" lvl="1" marL="914400" rtl="0"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1100"/>
              <a:buChar char="○"/>
              <a:defRPr>
                <a:solidFill>
                  <a:srgbClr val="666666"/>
                </a:solidFill>
              </a:defRPr>
            </a:lvl2pPr>
            <a:lvl3pPr indent="-298450" lvl="2" marL="1371600" rtl="0">
              <a:spcBef>
                <a:spcPts val="12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2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200"/>
              </a:spcBef>
              <a:spcAft>
                <a:spcPts val="1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9" name="Google Shape;109;p26"/>
          <p:cNvSpPr txBox="1"/>
          <p:nvPr>
            <p:ph idx="12" type="sldNum"/>
          </p:nvPr>
        </p:nvSpPr>
        <p:spPr>
          <a:xfrm>
            <a:off x="7703533" y="4749892"/>
            <a:ext cx="548700" cy="3936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7"/>
          <p:cNvSpPr txBox="1"/>
          <p:nvPr>
            <p:ph type="ctrTitle"/>
          </p:nvPr>
        </p:nvSpPr>
        <p:spPr>
          <a:xfrm>
            <a:off x="253867" y="832105"/>
            <a:ext cx="8636400" cy="143580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112" name="Google Shape;112;p27"/>
          <p:cNvSpPr txBox="1"/>
          <p:nvPr>
            <p:ph idx="1" type="subTitle"/>
          </p:nvPr>
        </p:nvSpPr>
        <p:spPr>
          <a:xfrm>
            <a:off x="253867" y="2486698"/>
            <a:ext cx="8636400" cy="4155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sp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chemeClr val="accent1"/>
                </a:solidFill>
              </a:defRPr>
            </a:lvl1pPr>
            <a:lvl2pPr lvl="1" rtl="0" algn="ctr">
              <a:spcBef>
                <a:spcPts val="420"/>
              </a:spcBef>
              <a:spcAft>
                <a:spcPts val="0"/>
              </a:spcAft>
              <a:buSzPts val="21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120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3" name="Google Shape;113;p27"/>
          <p:cNvSpPr txBox="1"/>
          <p:nvPr>
            <p:ph idx="12" type="sldNum"/>
          </p:nvPr>
        </p:nvSpPr>
        <p:spPr>
          <a:xfrm>
            <a:off x="110369" y="4922758"/>
            <a:ext cx="366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14" name="Google Shape;114;p27"/>
          <p:cNvCxnSpPr/>
          <p:nvPr/>
        </p:nvCxnSpPr>
        <p:spPr>
          <a:xfrm>
            <a:off x="253867" y="2381187"/>
            <a:ext cx="8636400" cy="0"/>
          </a:xfrm>
          <a:prstGeom prst="straightConnector1">
            <a:avLst/>
          </a:prstGeom>
          <a:noFill/>
          <a:ln cap="flat" cmpd="sng" w="25400">
            <a:solidFill>
              <a:srgbClr val="22BEC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sp>
        <p:nvSpPr>
          <p:cNvPr id="115" name="Google Shape;115;p27"/>
          <p:cNvSpPr txBox="1"/>
          <p:nvPr>
            <p:ph idx="2" type="body"/>
          </p:nvPr>
        </p:nvSpPr>
        <p:spPr>
          <a:xfrm>
            <a:off x="249448" y="2884661"/>
            <a:ext cx="86361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0" sz="1800"/>
            </a:lvl1pPr>
            <a:lvl2pPr indent="-228600" lvl="1" marL="914400" rtl="0" algn="ctr">
              <a:spcBef>
                <a:spcPts val="420"/>
              </a:spcBef>
              <a:spcAft>
                <a:spcPts val="0"/>
              </a:spcAft>
              <a:buSzPts val="2100"/>
              <a:buNone/>
              <a:defRPr/>
            </a:lvl2pPr>
            <a:lvl3pPr indent="-228600" lvl="2" marL="1371600" rtl="0" algn="ctr">
              <a:spcBef>
                <a:spcPts val="42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/>
            </a:lvl3pPr>
            <a:lvl4pPr indent="-228600" lvl="3" marL="1828800" rtl="0" algn="ctr">
              <a:spcBef>
                <a:spcPts val="42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/>
            </a:lvl4pPr>
            <a:lvl5pPr indent="-228600" lvl="4" marL="2286000" rtl="0" algn="ctr">
              <a:spcBef>
                <a:spcPts val="42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4.xml"/><Relationship Id="rId1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167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316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7560949" y="4801325"/>
            <a:ext cx="548700" cy="33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brian.hu@kitware.com" TargetMode="External"/><Relationship Id="rId4" Type="http://schemas.openxmlformats.org/officeDocument/2006/relationships/hyperlink" Target="mailto:paul.tunison@kitware.com" TargetMode="External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2.png"/><Relationship Id="rId10" Type="http://schemas.openxmlformats.org/officeDocument/2006/relationships/image" Target="../media/image15.png"/><Relationship Id="rId13" Type="http://schemas.openxmlformats.org/officeDocument/2006/relationships/image" Target="../media/image3.png"/><Relationship Id="rId1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png"/><Relationship Id="rId4" Type="http://schemas.openxmlformats.org/officeDocument/2006/relationships/image" Target="../media/image8.png"/><Relationship Id="rId9" Type="http://schemas.openxmlformats.org/officeDocument/2006/relationships/image" Target="../media/image18.png"/><Relationship Id="rId15" Type="http://schemas.openxmlformats.org/officeDocument/2006/relationships/image" Target="../media/image10.png"/><Relationship Id="rId14" Type="http://schemas.openxmlformats.org/officeDocument/2006/relationships/image" Target="../media/image17.png"/><Relationship Id="rId17" Type="http://schemas.openxmlformats.org/officeDocument/2006/relationships/hyperlink" Target="http://kitware.com" TargetMode="External"/><Relationship Id="rId16" Type="http://schemas.openxmlformats.org/officeDocument/2006/relationships/image" Target="../media/image14.png"/><Relationship Id="rId5" Type="http://schemas.openxmlformats.org/officeDocument/2006/relationships/image" Target="../media/image12.jpg"/><Relationship Id="rId19" Type="http://schemas.openxmlformats.org/officeDocument/2006/relationships/image" Target="../media/image16.png"/><Relationship Id="rId6" Type="http://schemas.openxmlformats.org/officeDocument/2006/relationships/image" Target="../media/image9.png"/><Relationship Id="rId18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darpa.mil/program/explainable-artificial-intelligence" TargetMode="External"/><Relationship Id="rId4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darpa.mil/program/explainable-artificial-intelligence" TargetMode="External"/><Relationship Id="rId4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hyperlink" Target="https://xaitk.org" TargetMode="External"/><Relationship Id="rId5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png"/><Relationship Id="rId4" Type="http://schemas.openxmlformats.org/officeDocument/2006/relationships/hyperlink" Target="https://github.com/XAITK/xaitk-saliency/tree/master/examples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xaitk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/>
          <p:nvPr>
            <p:ph type="ctrTitle"/>
          </p:nvPr>
        </p:nvSpPr>
        <p:spPr>
          <a:xfrm>
            <a:off x="311708" y="287375"/>
            <a:ext cx="8520600" cy="2052600"/>
          </a:xfrm>
          <a:prstGeom prst="rect">
            <a:avLst/>
          </a:prstGeom>
        </p:spPr>
        <p:txBody>
          <a:bodyPr anchorCtr="0" anchor="b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600"/>
              <a:t>XAITK:</a:t>
            </a:r>
            <a:endParaRPr sz="4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600"/>
              <a:t>The Explainable AI Toolkit</a:t>
            </a:r>
            <a:endParaRPr sz="4600"/>
          </a:p>
        </p:txBody>
      </p:sp>
      <p:sp>
        <p:nvSpPr>
          <p:cNvPr id="121" name="Google Shape;121;p28"/>
          <p:cNvSpPr txBox="1"/>
          <p:nvPr>
            <p:ph idx="1" type="subTitle"/>
          </p:nvPr>
        </p:nvSpPr>
        <p:spPr>
          <a:xfrm>
            <a:off x="311700" y="2376925"/>
            <a:ext cx="8520600" cy="3507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95959"/>
                </a:solidFill>
              </a:rPr>
              <a:t>UNC Comp 523 Pitch</a:t>
            </a:r>
            <a:endParaRPr sz="2400">
              <a:solidFill>
                <a:srgbClr val="595959"/>
              </a:solidFill>
            </a:endParaRPr>
          </a:p>
        </p:txBody>
      </p:sp>
      <p:sp>
        <p:nvSpPr>
          <p:cNvPr id="122" name="Google Shape;122;p28"/>
          <p:cNvSpPr txBox="1"/>
          <p:nvPr>
            <p:ph idx="1" type="subTitle"/>
          </p:nvPr>
        </p:nvSpPr>
        <p:spPr>
          <a:xfrm>
            <a:off x="160925" y="3184825"/>
            <a:ext cx="8671500" cy="12648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rgbClr val="595959"/>
                </a:solidFill>
              </a:rPr>
              <a:t>Kitware</a:t>
            </a:r>
            <a:endParaRPr sz="1600" u="sng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595959"/>
                </a:solidFill>
              </a:rPr>
              <a:t>Brian Hu, </a:t>
            </a:r>
            <a:r>
              <a:rPr lang="en" sz="1400" u="sng">
                <a:solidFill>
                  <a:schemeClr val="hlink"/>
                </a:solidFill>
                <a:hlinkClick r:id="rId3"/>
              </a:rPr>
              <a:t>brian.hu@kitware.com</a:t>
            </a:r>
            <a:endParaRPr sz="14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595959"/>
                </a:solidFill>
              </a:rPr>
              <a:t>Paul Tunison, </a:t>
            </a:r>
            <a:r>
              <a:rPr lang="en" sz="1400" u="sng">
                <a:solidFill>
                  <a:schemeClr val="hlink"/>
                </a:solidFill>
                <a:hlinkClick r:id="rId4"/>
              </a:rPr>
              <a:t>paul.tunison@kitware.com</a:t>
            </a:r>
            <a:endParaRPr sz="14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Disclaimer</a:t>
            </a:r>
            <a:r>
              <a:rPr lang="en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 This research was developed with funding from the Defense Advanced Research Projects Agency (DARPA). The views, opinions, and/or findings expressed are those of the author(s) and should not be interpreted as representing the official views or policies of the Department of Defense or the U.S. Government.</a:t>
            </a:r>
            <a:endParaRPr b="1"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595959"/>
              </a:solidFill>
            </a:endParaRPr>
          </a:p>
          <a:p>
            <a:pPr indent="-228600" lvl="0" marL="457200" rtl="0" algn="ctr"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</a:pPr>
            <a:r>
              <a:t/>
            </a:r>
            <a:endParaRPr sz="1400">
              <a:solidFill>
                <a:srgbClr val="595959"/>
              </a:solidFill>
            </a:endParaRPr>
          </a:p>
          <a:p>
            <a:pPr indent="-228600" lvl="1" marL="914400" rtl="0" algn="ctr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</a:pPr>
            <a:r>
              <a:t/>
            </a:r>
            <a:endParaRPr sz="1400">
              <a:solidFill>
                <a:srgbClr val="595959"/>
              </a:solidFill>
            </a:endParaRPr>
          </a:p>
        </p:txBody>
      </p:sp>
      <p:sp>
        <p:nvSpPr>
          <p:cNvPr id="123" name="Google Shape;123;p28"/>
          <p:cNvSpPr txBox="1"/>
          <p:nvPr>
            <p:ph idx="12" type="sldNum"/>
          </p:nvPr>
        </p:nvSpPr>
        <p:spPr>
          <a:xfrm>
            <a:off x="7560949" y="4801325"/>
            <a:ext cx="548700" cy="3318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5_Areas_V2.png" id="128" name="Google Shape;128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27217" y="1037475"/>
            <a:ext cx="3933000" cy="318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9"/>
          <p:cNvSpPr txBox="1"/>
          <p:nvPr/>
        </p:nvSpPr>
        <p:spPr>
          <a:xfrm>
            <a:off x="32919" y="-61864"/>
            <a:ext cx="82296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00"/>
                </a:solidFill>
              </a:rPr>
              <a:t>Kitware Company Overview</a:t>
            </a:r>
            <a:endParaRPr b="1" sz="1000">
              <a:solidFill>
                <a:srgbClr val="000000"/>
              </a:solidFill>
            </a:endParaRPr>
          </a:p>
        </p:txBody>
      </p:sp>
      <p:sp>
        <p:nvSpPr>
          <p:cNvPr id="130" name="Google Shape;130;p29"/>
          <p:cNvSpPr txBox="1"/>
          <p:nvPr/>
        </p:nvSpPr>
        <p:spPr>
          <a:xfrm>
            <a:off x="71254" y="370873"/>
            <a:ext cx="4856100" cy="2058000"/>
          </a:xfrm>
          <a:prstGeom prst="rect">
            <a:avLst/>
          </a:prstGeom>
          <a:solidFill>
            <a:srgbClr val="C8E3FB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800"/>
              <a:buChar char="•"/>
            </a:pPr>
            <a:r>
              <a:rPr b="1" lang="en" sz="1500">
                <a:solidFill>
                  <a:srgbClr val="595959"/>
                </a:solidFill>
              </a:rPr>
              <a:t>Open source software R&amp;D</a:t>
            </a:r>
            <a:r>
              <a:rPr b="1" lang="en" sz="1500">
                <a:solidFill>
                  <a:srgbClr val="595959"/>
                </a:solidFill>
              </a:rPr>
              <a:t>:</a:t>
            </a:r>
            <a:r>
              <a:rPr lang="en" sz="1500">
                <a:solidFill>
                  <a:srgbClr val="595959"/>
                </a:solidFill>
              </a:rPr>
              <a:t> </a:t>
            </a:r>
            <a:r>
              <a:rPr lang="en" sz="1350">
                <a:solidFill>
                  <a:srgbClr val="595959"/>
                </a:solidFill>
              </a:rPr>
              <a:t>algorithms &amp; applications, image &amp; data analysis, training data, integration, and testing</a:t>
            </a:r>
            <a:endParaRPr sz="24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800"/>
              <a:buChar char="•"/>
            </a:pPr>
            <a:r>
              <a:rPr b="1" lang="en" sz="1500">
                <a:solidFill>
                  <a:srgbClr val="595959"/>
                </a:solidFill>
              </a:rPr>
              <a:t>180 employees</a:t>
            </a:r>
            <a:r>
              <a:rPr b="1" lang="en" sz="1500">
                <a:solidFill>
                  <a:srgbClr val="595959"/>
                </a:solidFill>
              </a:rPr>
              <a:t>:</a:t>
            </a:r>
            <a:r>
              <a:rPr lang="en" sz="1500">
                <a:solidFill>
                  <a:srgbClr val="595959"/>
                </a:solidFill>
              </a:rPr>
              <a:t> </a:t>
            </a:r>
            <a:r>
              <a:rPr lang="en" sz="1350">
                <a:solidFill>
                  <a:srgbClr val="595959"/>
                </a:solidFill>
              </a:rPr>
              <a:t>⅓ PhD, ⅓ masters </a:t>
            </a:r>
            <a:endParaRPr sz="24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800"/>
              <a:buChar char="•"/>
            </a:pPr>
            <a:r>
              <a:rPr b="1" lang="en" sz="1500">
                <a:solidFill>
                  <a:srgbClr val="595959"/>
                </a:solidFill>
              </a:rPr>
              <a:t>Offices:  </a:t>
            </a:r>
            <a:r>
              <a:rPr lang="en" sz="1350">
                <a:solidFill>
                  <a:srgbClr val="595959"/>
                </a:solidFill>
              </a:rPr>
              <a:t>Albany, NY; Chapel Hill, NC; Santa Fe, NM; Arlington, VA, Minneapolis, MN; Lyon, France</a:t>
            </a:r>
            <a:endParaRPr sz="24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800"/>
              <a:buChar char="•"/>
            </a:pPr>
            <a:r>
              <a:rPr b="1" lang="en" sz="1500">
                <a:solidFill>
                  <a:srgbClr val="595959"/>
                </a:solidFill>
              </a:rPr>
              <a:t>Secure facility: </a:t>
            </a:r>
            <a:r>
              <a:rPr lang="en" sz="1350">
                <a:solidFill>
                  <a:srgbClr val="595959"/>
                </a:solidFill>
              </a:rPr>
              <a:t>Albany, NY; 34 cleared personnel SCI clearances</a:t>
            </a:r>
            <a:endParaRPr sz="2400">
              <a:solidFill>
                <a:srgbClr val="595959"/>
              </a:solidFill>
            </a:endParaRPr>
          </a:p>
        </p:txBody>
      </p:sp>
      <p:pic>
        <p:nvPicPr>
          <p:cNvPr id="131" name="Google Shape;131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06657" y="1810346"/>
            <a:ext cx="5135" cy="110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vtk.org/files/logos/VTK-logo-low-res.jpg" id="132" name="Google Shape;132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44412" y="1449682"/>
            <a:ext cx="735977" cy="6521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tkLogo" id="133" name="Google Shape;133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190142" y="705483"/>
            <a:ext cx="757364" cy="5311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ertical format, full color" id="134" name="Google Shape;134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454202" y="1388036"/>
            <a:ext cx="437610" cy="4799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commontk.org/images/thumb/d/d9/CtkOnWhite.png/200px-CtkOnWhite.png" id="135" name="Google Shape;135;p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640474" y="1851194"/>
            <a:ext cx="402090" cy="4344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wnloads" id="136" name="Google Shape;136;p2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108942" y="4040947"/>
            <a:ext cx="898414" cy="384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962586" y="1135622"/>
            <a:ext cx="536585" cy="27124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8" name="Google Shape;138;p29"/>
          <p:cNvGrpSpPr/>
          <p:nvPr/>
        </p:nvGrpSpPr>
        <p:grpSpPr>
          <a:xfrm>
            <a:off x="5797522" y="744379"/>
            <a:ext cx="763320" cy="624545"/>
            <a:chOff x="-63115" y="1788041"/>
            <a:chExt cx="1158300" cy="877047"/>
          </a:xfrm>
        </p:grpSpPr>
        <p:pic>
          <p:nvPicPr>
            <p:cNvPr id="139" name="Google Shape;139;p29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83430" y="1788041"/>
              <a:ext cx="696711" cy="4972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0" name="Google Shape;140;p29"/>
            <p:cNvSpPr txBox="1"/>
            <p:nvPr/>
          </p:nvSpPr>
          <p:spPr>
            <a:xfrm>
              <a:off x="-63115" y="2308388"/>
              <a:ext cx="1158300" cy="3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en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ParaView</a:t>
              </a:r>
              <a:endParaRPr/>
            </a:p>
          </p:txBody>
        </p:sp>
      </p:grpSp>
      <p:pic>
        <p:nvPicPr>
          <p:cNvPr descr="http://www.kitware.com/news/files/575_Girder.png" id="141" name="Google Shape;141;p29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5396055" y="3762608"/>
            <a:ext cx="847595" cy="261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kwiver.org/wp-content/uploads/2014/11/kwiver_Logo-300x78.png" id="142" name="Google Shape;142;p29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7376025" y="4146489"/>
            <a:ext cx="1129632" cy="3173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jeffbaumes.github.io/startbootstrap-agency/img/Resonant_Mark_256.png" id="143" name="Google Shape;143;p29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5059390" y="2931551"/>
            <a:ext cx="399622" cy="431806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9"/>
          <p:cNvSpPr txBox="1"/>
          <p:nvPr/>
        </p:nvSpPr>
        <p:spPr>
          <a:xfrm>
            <a:off x="4903106" y="3295139"/>
            <a:ext cx="7986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050" u="none" cap="none" strike="noStrike">
                <a:solidFill>
                  <a:srgbClr val="4472C4"/>
                </a:solidFill>
                <a:latin typeface="Arial"/>
                <a:ea typeface="Arial"/>
                <a:cs typeface="Arial"/>
                <a:sym typeface="Arial"/>
              </a:rPr>
              <a:t>Resonant</a:t>
            </a:r>
            <a:endParaRPr/>
          </a:p>
        </p:txBody>
      </p:sp>
      <p:grpSp>
        <p:nvGrpSpPr>
          <p:cNvPr id="145" name="Google Shape;145;p29"/>
          <p:cNvGrpSpPr/>
          <p:nvPr/>
        </p:nvGrpSpPr>
        <p:grpSpPr>
          <a:xfrm>
            <a:off x="6631358" y="2147565"/>
            <a:ext cx="969418" cy="1136118"/>
            <a:chOff x="3733800" y="2741400"/>
            <a:chExt cx="1798216" cy="1950418"/>
          </a:xfrm>
        </p:grpSpPr>
        <p:pic>
          <p:nvPicPr>
            <p:cNvPr id="146" name="Google Shape;146;p29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3968432" y="2741400"/>
              <a:ext cx="478082" cy="4780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ttp://www.cdash.org/cdash/img/CDash-PNG.png" id="147" name="Google Shape;147;p29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3733800" y="3770998"/>
              <a:ext cx="947344" cy="9208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8" name="Google Shape;148;p29"/>
            <p:cNvSpPr txBox="1"/>
            <p:nvPr/>
          </p:nvSpPr>
          <p:spPr>
            <a:xfrm>
              <a:off x="4322614" y="2767561"/>
              <a:ext cx="1136400" cy="43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en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CMake</a:t>
              </a:r>
              <a:endParaRPr/>
            </a:p>
          </p:txBody>
        </p:sp>
        <p:sp>
          <p:nvSpPr>
            <p:cNvPr id="149" name="Google Shape;149;p29"/>
            <p:cNvSpPr txBox="1"/>
            <p:nvPr/>
          </p:nvSpPr>
          <p:spPr>
            <a:xfrm>
              <a:off x="4422316" y="3958274"/>
              <a:ext cx="1109700" cy="43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en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CDash</a:t>
              </a:r>
              <a:endParaRPr/>
            </a:p>
          </p:txBody>
        </p:sp>
      </p:grpSp>
      <p:sp>
        <p:nvSpPr>
          <p:cNvPr id="150" name="Google Shape;150;p29"/>
          <p:cNvSpPr txBox="1"/>
          <p:nvPr/>
        </p:nvSpPr>
        <p:spPr>
          <a:xfrm>
            <a:off x="71254" y="2462054"/>
            <a:ext cx="4856100" cy="2457600"/>
          </a:xfrm>
          <a:prstGeom prst="rect">
            <a:avLst/>
          </a:prstGeom>
          <a:solidFill>
            <a:srgbClr val="C8E3FB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Commercial and Government Business Models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5B9BD5"/>
              </a:buClr>
              <a:buSzPts val="1350"/>
              <a:buFont typeface="Arial"/>
              <a:buChar char="•"/>
            </a:pPr>
            <a:r>
              <a:rPr b="1" i="0" lang="en" sz="135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Commercial: 11% of Revenue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595959"/>
              </a:buClr>
              <a:buSzPts val="1350"/>
              <a:buFont typeface="Arial"/>
              <a:buChar char="•"/>
            </a:pPr>
            <a:r>
              <a:rPr b="0" i="0" lang="en" sz="135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Efficient commercial contract process 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595959"/>
              </a:buClr>
              <a:buSzPts val="1350"/>
              <a:buFont typeface="Arial"/>
              <a:buChar char="•"/>
            </a:pPr>
            <a:r>
              <a:rPr b="0" i="0" lang="en" sz="135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Commercial business models to suit commercial business needs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5B9BD5"/>
              </a:buClr>
              <a:buSzPts val="1350"/>
              <a:buFont typeface="Arial"/>
              <a:buChar char="•"/>
            </a:pPr>
            <a:r>
              <a:rPr b="1" i="0" lang="en" sz="135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Government: 89% of Revenue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595959"/>
              </a:buClr>
              <a:buSzPts val="1350"/>
              <a:buFont typeface="Arial"/>
              <a:buChar char="•"/>
            </a:pPr>
            <a:r>
              <a:rPr b="0" i="0" lang="en" sz="135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Efficient government contract process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595959"/>
              </a:buClr>
              <a:buSzPts val="1350"/>
              <a:buFont typeface="Arial"/>
              <a:buChar char="•"/>
            </a:pPr>
            <a:r>
              <a:rPr b="0" i="0" lang="en" sz="135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All government-funded software is provided with unlimited rights to the government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595959"/>
              </a:buClr>
              <a:buSzPts val="1350"/>
              <a:buFont typeface="Arial"/>
              <a:buChar char="•"/>
            </a:pPr>
            <a:r>
              <a:rPr b="0" i="0" lang="en" sz="135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Released as open source when permitted</a:t>
            </a:r>
            <a:endParaRPr/>
          </a:p>
        </p:txBody>
      </p:sp>
      <p:sp>
        <p:nvSpPr>
          <p:cNvPr id="151" name="Google Shape;151;p29"/>
          <p:cNvSpPr txBox="1"/>
          <p:nvPr/>
        </p:nvSpPr>
        <p:spPr>
          <a:xfrm>
            <a:off x="6378683" y="282082"/>
            <a:ext cx="1595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" sz="2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7"/>
              </a:rPr>
              <a:t>Kitware.com</a:t>
            </a:r>
            <a:endParaRPr/>
          </a:p>
        </p:txBody>
      </p:sp>
      <p:pic>
        <p:nvPicPr>
          <p:cNvPr id="152" name="Google Shape;152;p29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8454191" y="3560240"/>
            <a:ext cx="667668" cy="261203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9"/>
          <p:cNvSpPr txBox="1"/>
          <p:nvPr/>
        </p:nvSpPr>
        <p:spPr>
          <a:xfrm>
            <a:off x="5396050" y="4603475"/>
            <a:ext cx="2168100" cy="400200"/>
          </a:xfrm>
          <a:prstGeom prst="rect">
            <a:avLst/>
          </a:prstGeom>
          <a:solidFill>
            <a:srgbClr val="C8E3FB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100% Employee Owned</a:t>
            </a:r>
            <a:endParaRPr/>
          </a:p>
        </p:txBody>
      </p:sp>
      <p:pic>
        <p:nvPicPr>
          <p:cNvPr id="154" name="Google Shape;154;p29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7968000" y="3911550"/>
            <a:ext cx="1129626" cy="193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9"/>
          <p:cNvSpPr txBox="1"/>
          <p:nvPr>
            <p:ph idx="12" type="sldNum"/>
          </p:nvPr>
        </p:nvSpPr>
        <p:spPr>
          <a:xfrm>
            <a:off x="7560949" y="4801325"/>
            <a:ext cx="548700" cy="3318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0"/>
          <p:cNvSpPr txBox="1"/>
          <p:nvPr>
            <p:ph type="title"/>
          </p:nvPr>
        </p:nvSpPr>
        <p:spPr>
          <a:xfrm>
            <a:off x="300750" y="380400"/>
            <a:ext cx="8520600" cy="5727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Explainable AI (XAI)</a:t>
            </a:r>
            <a:endParaRPr sz="3000">
              <a:solidFill>
                <a:srgbClr val="2F5496"/>
              </a:solidFill>
            </a:endParaRPr>
          </a:p>
        </p:txBody>
      </p:sp>
      <p:sp>
        <p:nvSpPr>
          <p:cNvPr id="161" name="Google Shape;161;p30"/>
          <p:cNvSpPr txBox="1"/>
          <p:nvPr/>
        </p:nvSpPr>
        <p:spPr>
          <a:xfrm>
            <a:off x="3687300" y="4391525"/>
            <a:ext cx="5456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https://www.darpa.mil/program/explainable-artificial-intelligence</a:t>
            </a:r>
            <a:endParaRPr/>
          </a:p>
        </p:txBody>
      </p:sp>
      <p:pic>
        <p:nvPicPr>
          <p:cNvPr id="162" name="Google Shape;162;p30"/>
          <p:cNvPicPr preferRelativeResize="0"/>
          <p:nvPr/>
        </p:nvPicPr>
        <p:blipFill rotWithShape="1">
          <a:blip r:embed="rId4">
            <a:alphaModFix/>
          </a:blip>
          <a:srcRect b="0" l="0" r="0" t="2238"/>
          <a:stretch/>
        </p:blipFill>
        <p:spPr>
          <a:xfrm>
            <a:off x="1164075" y="1050875"/>
            <a:ext cx="6793951" cy="334065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30"/>
          <p:cNvSpPr/>
          <p:nvPr/>
        </p:nvSpPr>
        <p:spPr>
          <a:xfrm>
            <a:off x="997850" y="2622375"/>
            <a:ext cx="6994500" cy="176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30"/>
          <p:cNvSpPr txBox="1"/>
          <p:nvPr>
            <p:ph idx="12" type="sldNum"/>
          </p:nvPr>
        </p:nvSpPr>
        <p:spPr>
          <a:xfrm>
            <a:off x="7560949" y="4801325"/>
            <a:ext cx="548700" cy="3318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5" name="Google Shape;165;p30"/>
          <p:cNvSpPr txBox="1"/>
          <p:nvPr/>
        </p:nvSpPr>
        <p:spPr>
          <a:xfrm>
            <a:off x="56000" y="4804800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BCBCBC"/>
                </a:solidFill>
              </a:rPr>
              <a:t>Approved for public release; distribution unlimited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1"/>
          <p:cNvSpPr txBox="1"/>
          <p:nvPr>
            <p:ph type="title"/>
          </p:nvPr>
        </p:nvSpPr>
        <p:spPr>
          <a:xfrm>
            <a:off x="300750" y="380400"/>
            <a:ext cx="8520600" cy="5727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Explainable AI (XAI)</a:t>
            </a:r>
            <a:endParaRPr sz="3000">
              <a:solidFill>
                <a:srgbClr val="2F5496"/>
              </a:solidFill>
            </a:endParaRPr>
          </a:p>
        </p:txBody>
      </p:sp>
      <p:sp>
        <p:nvSpPr>
          <p:cNvPr id="171" name="Google Shape;171;p31"/>
          <p:cNvSpPr txBox="1"/>
          <p:nvPr/>
        </p:nvSpPr>
        <p:spPr>
          <a:xfrm>
            <a:off x="3687300" y="4391525"/>
            <a:ext cx="5456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https://www.darpa.mil/program/explainable-artificial-intelligence</a:t>
            </a:r>
            <a:endParaRPr/>
          </a:p>
        </p:txBody>
      </p:sp>
      <p:pic>
        <p:nvPicPr>
          <p:cNvPr id="172" name="Google Shape;172;p31"/>
          <p:cNvPicPr preferRelativeResize="0"/>
          <p:nvPr/>
        </p:nvPicPr>
        <p:blipFill rotWithShape="1">
          <a:blip r:embed="rId4">
            <a:alphaModFix/>
          </a:blip>
          <a:srcRect b="2699" l="0" r="0" t="2243"/>
          <a:stretch/>
        </p:blipFill>
        <p:spPr>
          <a:xfrm>
            <a:off x="1164075" y="1050875"/>
            <a:ext cx="6793951" cy="3248362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31"/>
          <p:cNvSpPr txBox="1"/>
          <p:nvPr>
            <p:ph idx="12" type="sldNum"/>
          </p:nvPr>
        </p:nvSpPr>
        <p:spPr>
          <a:xfrm>
            <a:off x="7560949" y="4801325"/>
            <a:ext cx="548700" cy="3318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4" name="Google Shape;174;p31"/>
          <p:cNvSpPr txBox="1"/>
          <p:nvPr/>
        </p:nvSpPr>
        <p:spPr>
          <a:xfrm>
            <a:off x="56000" y="4804800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BCBCBC"/>
                </a:solidFill>
              </a:rPr>
              <a:t>Approved for public release; distribution unlimited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75" name="Google Shape;175;p31"/>
          <p:cNvSpPr/>
          <p:nvPr/>
        </p:nvSpPr>
        <p:spPr>
          <a:xfrm>
            <a:off x="997850" y="945975"/>
            <a:ext cx="6994500" cy="1676400"/>
          </a:xfrm>
          <a:prstGeom prst="rect">
            <a:avLst/>
          </a:prstGeom>
          <a:solidFill>
            <a:srgbClr val="FFFFFF">
              <a:alpha val="441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2"/>
          <p:cNvSpPr txBox="1"/>
          <p:nvPr>
            <p:ph type="title"/>
          </p:nvPr>
        </p:nvSpPr>
        <p:spPr>
          <a:xfrm>
            <a:off x="457200" y="20955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None/>
            </a:pPr>
            <a:r>
              <a:rPr lang="en"/>
              <a:t>XAITK Website is Live!</a:t>
            </a:r>
            <a:endParaRPr/>
          </a:p>
        </p:txBody>
      </p:sp>
      <p:pic>
        <p:nvPicPr>
          <p:cNvPr id="181" name="Google Shape;18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7213" y="956000"/>
            <a:ext cx="2860626" cy="352185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32"/>
          <p:cNvSpPr txBox="1"/>
          <p:nvPr/>
        </p:nvSpPr>
        <p:spPr>
          <a:xfrm>
            <a:off x="1616275" y="4458025"/>
            <a:ext cx="1692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Landing Page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83" name="Google Shape;183;p32"/>
          <p:cNvSpPr txBox="1"/>
          <p:nvPr/>
        </p:nvSpPr>
        <p:spPr>
          <a:xfrm>
            <a:off x="5949625" y="4458025"/>
            <a:ext cx="197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Example Contribution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84" name="Google Shape;184;p32"/>
          <p:cNvSpPr txBox="1"/>
          <p:nvPr/>
        </p:nvSpPr>
        <p:spPr>
          <a:xfrm>
            <a:off x="3183750" y="4746600"/>
            <a:ext cx="2776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lt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https://xaitk.org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85" name="Google Shape;185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1063" y="956000"/>
            <a:ext cx="3142423" cy="350202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2"/>
          <p:cNvSpPr txBox="1"/>
          <p:nvPr>
            <p:ph idx="12" type="sldNum"/>
          </p:nvPr>
        </p:nvSpPr>
        <p:spPr>
          <a:xfrm>
            <a:off x="7560949" y="4801325"/>
            <a:ext cx="548700" cy="3318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3"/>
          <p:cNvSpPr txBox="1"/>
          <p:nvPr>
            <p:ph type="title"/>
          </p:nvPr>
        </p:nvSpPr>
        <p:spPr>
          <a:xfrm>
            <a:off x="457200" y="28575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None/>
            </a:pPr>
            <a:r>
              <a:rPr i="1" lang="en">
                <a:solidFill>
                  <a:srgbClr val="2F5496"/>
                </a:solidFill>
              </a:rPr>
              <a:t>xaitk-saliency</a:t>
            </a:r>
            <a:r>
              <a:rPr lang="en">
                <a:solidFill>
                  <a:srgbClr val="2F5496"/>
                </a:solidFill>
              </a:rPr>
              <a:t> package</a:t>
            </a:r>
            <a:endParaRPr>
              <a:solidFill>
                <a:srgbClr val="2F5496"/>
              </a:solidFill>
            </a:endParaRPr>
          </a:p>
        </p:txBody>
      </p:sp>
      <p:sp>
        <p:nvSpPr>
          <p:cNvPr id="192" name="Google Shape;192;p33"/>
          <p:cNvSpPr txBox="1"/>
          <p:nvPr>
            <p:ph idx="1" type="body"/>
          </p:nvPr>
        </p:nvSpPr>
        <p:spPr>
          <a:xfrm>
            <a:off x="210076" y="881950"/>
            <a:ext cx="5164800" cy="34866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rmAutofit/>
          </a:bodyPr>
          <a:lstStyle/>
          <a:p>
            <a:pPr indent="-144462" lvl="0" marL="169862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0" lang="en" sz="1800">
                <a:solidFill>
                  <a:schemeClr val="dk1"/>
                </a:solidFill>
              </a:rPr>
              <a:t>Support for image classification, similarity, and object detection</a:t>
            </a:r>
            <a:endParaRPr b="0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solidFill>
                <a:schemeClr val="dk1"/>
              </a:solidFill>
            </a:endParaRPr>
          </a:p>
          <a:p>
            <a:pPr indent="-144462" lvl="0" marL="169862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0" lang="en" sz="1800">
                <a:solidFill>
                  <a:schemeClr val="dk1"/>
                </a:solidFill>
              </a:rPr>
              <a:t>Swappable plugin interface that allows for configuration and extension of algorithms</a:t>
            </a:r>
            <a:endParaRPr b="0" sz="18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solidFill>
                <a:schemeClr val="dk1"/>
              </a:solidFill>
            </a:endParaRPr>
          </a:p>
          <a:p>
            <a:pPr indent="-144462" lvl="0" marL="169862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0" lang="en" sz="1800">
                <a:solidFill>
                  <a:schemeClr val="dk1"/>
                </a:solidFill>
              </a:rPr>
              <a:t>Example Jupyter notebooks to showcase capabilities in a data science workflow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93" name="Google Shape;19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3725" y="45275"/>
            <a:ext cx="3589249" cy="4704624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33"/>
          <p:cNvSpPr txBox="1"/>
          <p:nvPr/>
        </p:nvSpPr>
        <p:spPr>
          <a:xfrm>
            <a:off x="230325" y="4117625"/>
            <a:ext cx="5124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https://github.com/XAITK/xaitk-saliency/tree/master/examples</a:t>
            </a:r>
            <a:endParaRPr/>
          </a:p>
        </p:txBody>
      </p:sp>
      <p:sp>
        <p:nvSpPr>
          <p:cNvPr id="195" name="Google Shape;195;p33"/>
          <p:cNvSpPr txBox="1"/>
          <p:nvPr>
            <p:ph idx="12" type="sldNum"/>
          </p:nvPr>
        </p:nvSpPr>
        <p:spPr>
          <a:xfrm>
            <a:off x="7560949" y="4801325"/>
            <a:ext cx="548700" cy="3318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Goal</a:t>
            </a:r>
            <a:r>
              <a:rPr lang="en" sz="1800">
                <a:solidFill>
                  <a:schemeClr val="dk1"/>
                </a:solidFill>
              </a:rPr>
              <a:t>: Develop a containerized web-service to provide a RESTful API for image-based saliency algorithm invocation using the </a:t>
            </a:r>
            <a:r>
              <a:rPr i="1" lang="en" sz="1800">
                <a:solidFill>
                  <a:schemeClr val="dk1"/>
                </a:solidFill>
              </a:rPr>
              <a:t>xaitk-saliency </a:t>
            </a:r>
            <a:r>
              <a:rPr lang="en" sz="1800">
                <a:solidFill>
                  <a:schemeClr val="dk1"/>
                </a:solidFill>
              </a:rPr>
              <a:t>package.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Requirements</a:t>
            </a:r>
            <a:r>
              <a:rPr lang="en" sz="1800">
                <a:solidFill>
                  <a:schemeClr val="dk1"/>
                </a:solidFill>
              </a:rPr>
              <a:t>: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Services should be housed in a separate repository from xaitk-saliency, employing modularity between the base library and the “application” that is the web service(s)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Use of established, mature dependencies for major components, like Flask or FastAPI for the server component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Use of Docker or Podman for the containerization of the environment and application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01" name="Google Shape;201;p34"/>
          <p:cNvSpPr txBox="1"/>
          <p:nvPr>
            <p:ph idx="12" type="sldNum"/>
          </p:nvPr>
        </p:nvSpPr>
        <p:spPr>
          <a:xfrm>
            <a:off x="7560949" y="4801325"/>
            <a:ext cx="548700" cy="3318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2" name="Google Shape;202;p34"/>
          <p:cNvSpPr txBox="1"/>
          <p:nvPr>
            <p:ph type="title"/>
          </p:nvPr>
        </p:nvSpPr>
        <p:spPr>
          <a:xfrm>
            <a:off x="300750" y="380400"/>
            <a:ext cx="8520600" cy="5727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UNC Comp 523 Pitch</a:t>
            </a:r>
            <a:endParaRPr sz="3000">
              <a:solidFill>
                <a:srgbClr val="2F5496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To learn more: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u="sng">
                <a:solidFill>
                  <a:schemeClr val="hlink"/>
                </a:solidFill>
                <a:hlinkClick r:id="rId3"/>
              </a:rPr>
              <a:t>xaitk.org</a:t>
            </a:r>
            <a:endParaRPr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xaitk@kitware.com</a:t>
            </a:r>
            <a:endParaRPr sz="3200"/>
          </a:p>
        </p:txBody>
      </p:sp>
      <p:sp>
        <p:nvSpPr>
          <p:cNvPr id="208" name="Google Shape;208;p35"/>
          <p:cNvSpPr txBox="1"/>
          <p:nvPr>
            <p:ph idx="12" type="sldNum"/>
          </p:nvPr>
        </p:nvSpPr>
        <p:spPr>
          <a:xfrm>
            <a:off x="7560949" y="4801325"/>
            <a:ext cx="548700" cy="3318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Kitware Slides 16:9 Light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