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Lato"/>
      <p:regular r:id="rId13"/>
      <p:bold r:id="rId14"/>
      <p:italic r:id="rId15"/>
      <p:boldItalic r:id="rId16"/>
    </p:embeddedFont>
    <p:embeddedFont>
      <p:font typeface="Poppi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7" Type="http://schemas.openxmlformats.org/officeDocument/2006/relationships/font" Target="fonts/Poppins-regular.fntdata"/><Relationship Id="rId16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-italic.fntdata"/><Relationship Id="rId6" Type="http://schemas.openxmlformats.org/officeDocument/2006/relationships/slide" Target="slides/slide1.xml"/><Relationship Id="rId18" Type="http://schemas.openxmlformats.org/officeDocument/2006/relationships/font" Target="fonts/Poppi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asyaccess-9ffaa.firebaseapp.com/" TargetMode="External"/><Relationship Id="rId3" Type="http://schemas.openxmlformats.org/officeDocument/2006/relationships/hyperlink" Target="https://counselors.easyaccess.education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remind.com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 Access builds college search and advising tools that help low-income and first generation students access college.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00003151e_0_9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00003151e_0_9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a broader, long-term mission to create digital equity tools that increase opportunity for underserved people and communities.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 now, Easy Access is building 2 products: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a college search App for students to help any student create a balanced and affordable college list no matter where they live in the U.S.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Second, a caseload/data management portal for high school counselors to manage their caseloads and make sure that no students fall through the cracks in their junior and senior years of high school.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CS523 team for the Spring 2021 will focus on developing the Counselor Portal.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e236002f9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e236002f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e236002f9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e236002f9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https://easyaccess-9ffaa.firebaseapp.com/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https://counselors.easyaccess.education/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it a try: make an account and play around with the existing tool!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e236002f9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ae236002f9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1.R</a:t>
            </a:r>
            <a:r>
              <a:rPr lang="en" sz="1400">
                <a:solidFill>
                  <a:schemeClr val="dk1"/>
                </a:solidFill>
              </a:rPr>
              <a:t>ight now we have Stripe integration but everyone can do everything for free. We need to create rules for who can access which features based on their account type.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2.Create a data connection with the student app so that data can be shared with counselor portal &amp; vice versa. Possible creation of messaging feature or integration with </a:t>
            </a:r>
            <a:r>
              <a:rPr lang="en" sz="1400" u="sng">
                <a:solidFill>
                  <a:schemeClr val="hlink"/>
                </a:solidFill>
                <a:hlinkClick r:id="rId2"/>
              </a:rPr>
              <a:t>Remind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3. Improving existing features (mainly front end): uploading data, editing the Student Profile page. 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e236002f9_0_3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e236002f9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-4" y="2743188"/>
            <a:ext cx="3186606" cy="2524130"/>
            <a:chOff x="4364071" y="-3213"/>
            <a:chExt cx="3186606" cy="2524130"/>
          </a:xfrm>
        </p:grpSpPr>
        <p:grpSp>
          <p:nvGrpSpPr>
            <p:cNvPr id="53" name="Google Shape;53;p13"/>
            <p:cNvGrpSpPr/>
            <p:nvPr/>
          </p:nvGrpSpPr>
          <p:grpSpPr>
            <a:xfrm flipH="1">
              <a:off x="4364072" y="2000218"/>
              <a:ext cx="3186606" cy="520699"/>
              <a:chOff x="2057775" y="0"/>
              <a:chExt cx="5487525" cy="896675"/>
            </a:xfrm>
          </p:grpSpPr>
          <p:pic>
            <p:nvPicPr>
              <p:cNvPr id="54" name="Google Shape;54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Google Shape;55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Google Shape;56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13"/>
            <p:cNvGrpSpPr/>
            <p:nvPr/>
          </p:nvGrpSpPr>
          <p:grpSpPr>
            <a:xfrm flipH="1">
              <a:off x="4762444" y="1600887"/>
              <a:ext cx="1991656" cy="520699"/>
              <a:chOff x="4115550" y="0"/>
              <a:chExt cx="3429750" cy="896675"/>
            </a:xfrm>
          </p:grpSpPr>
          <p:pic>
            <p:nvPicPr>
              <p:cNvPr id="58" name="Google Shape;58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" name="Google Shape;60;p13"/>
            <p:cNvGrpSpPr/>
            <p:nvPr/>
          </p:nvGrpSpPr>
          <p:grpSpPr>
            <a:xfrm flipH="1">
              <a:off x="4364072" y="1198193"/>
              <a:ext cx="1991656" cy="520699"/>
              <a:chOff x="4115550" y="0"/>
              <a:chExt cx="3429750" cy="896675"/>
            </a:xfrm>
          </p:grpSpPr>
          <p:pic>
            <p:nvPicPr>
              <p:cNvPr id="61" name="Google Shape;61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62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3" name="Google Shape;63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364071" y="3961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Google Shape;66;p13"/>
          <p:cNvGrpSpPr/>
          <p:nvPr/>
        </p:nvGrpSpPr>
        <p:grpSpPr>
          <a:xfrm>
            <a:off x="5957394" y="-3213"/>
            <a:ext cx="3186606" cy="2124799"/>
            <a:chOff x="5957394" y="-3213"/>
            <a:chExt cx="3186606" cy="2124799"/>
          </a:xfrm>
        </p:grpSpPr>
        <p:grpSp>
          <p:nvGrpSpPr>
            <p:cNvPr id="67" name="Google Shape;67;p13"/>
            <p:cNvGrpSpPr/>
            <p:nvPr/>
          </p:nvGrpSpPr>
          <p:grpSpPr>
            <a:xfrm flipH="1">
              <a:off x="5957394" y="-3213"/>
              <a:ext cx="3186606" cy="520699"/>
              <a:chOff x="0" y="0"/>
              <a:chExt cx="5487525" cy="896675"/>
            </a:xfrm>
          </p:grpSpPr>
          <p:pic>
            <p:nvPicPr>
              <p:cNvPr id="68" name="Google Shape;68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Google Shape;69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70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" name="Google Shape;71;p13"/>
            <p:cNvGrpSpPr/>
            <p:nvPr/>
          </p:nvGrpSpPr>
          <p:grpSpPr>
            <a:xfrm flipH="1">
              <a:off x="6753972" y="396118"/>
              <a:ext cx="1991656" cy="520699"/>
              <a:chOff x="0" y="0"/>
              <a:chExt cx="3429750" cy="896675"/>
            </a:xfrm>
          </p:grpSpPr>
          <p:pic>
            <p:nvPicPr>
              <p:cNvPr id="72" name="Google Shape;72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" name="Google Shape;73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4" name="Google Shape;74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8347294" y="1600887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5" name="Google Shape;75;p13"/>
            <p:cNvGrpSpPr/>
            <p:nvPr/>
          </p:nvGrpSpPr>
          <p:grpSpPr>
            <a:xfrm flipH="1">
              <a:off x="7152344" y="798862"/>
              <a:ext cx="1991656" cy="520699"/>
              <a:chOff x="0" y="0"/>
              <a:chExt cx="3429750" cy="896675"/>
            </a:xfrm>
          </p:grpSpPr>
          <p:pic>
            <p:nvPicPr>
              <p:cNvPr id="76" name="Google Shape;76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77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4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80" name="Google Shape;80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2" name="Google Shape;82;p14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83" name="Google Shape;83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" name="Google Shape;84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" name="Google Shape;85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" name="Google Shape;86;p14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87" name="Google Shape;87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" name="Google Shape;88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" name="Google Shape;89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14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92" name="Google Shape;92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Google Shape;93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4" name="Google Shape;94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" name="Google Shape;95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6" name="Google Shape;96;p14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97" name="Google Shape;97;p14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98" name="Google Shape;98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9" name="Google Shape;99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" name="Google Shape;100;p14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01" name="Google Shape;101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3" name="Google Shape;103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" name="Google Shape;104;p14"/>
          <p:cNvSpPr txBox="1"/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776450" y="1524375"/>
            <a:ext cx="2327700" cy="30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6" name="Google Shape;106;p14"/>
          <p:cNvSpPr txBox="1"/>
          <p:nvPr>
            <p:ph idx="2" type="body"/>
          </p:nvPr>
        </p:nvSpPr>
        <p:spPr>
          <a:xfrm>
            <a:off x="3376062" y="1524375"/>
            <a:ext cx="2327700" cy="30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7" name="Google Shape;107;p14"/>
          <p:cNvSpPr txBox="1"/>
          <p:nvPr>
            <p:ph idx="3" type="body"/>
          </p:nvPr>
        </p:nvSpPr>
        <p:spPr>
          <a:xfrm>
            <a:off x="5975674" y="1524375"/>
            <a:ext cx="2327700" cy="30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5" name="Google Shape;115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7" name="Google Shape;127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2" name="Google Shape;142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3" name="Google Shape;143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easyaccess-9ffaa.firebaseapp.com/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counselors.easyaccess.education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stripe.com/" TargetMode="External"/><Relationship Id="rId10" Type="http://schemas.openxmlformats.org/officeDocument/2006/relationships/hyperlink" Target="https://firebase.google.com/docs/firestore" TargetMode="External"/><Relationship Id="rId12" Type="http://schemas.openxmlformats.org/officeDocument/2006/relationships/hyperlink" Target="https://stripe.com/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reactjs.org/" TargetMode="External"/><Relationship Id="rId4" Type="http://schemas.openxmlformats.org/officeDocument/2006/relationships/hyperlink" Target="https://reactjs.org/" TargetMode="External"/><Relationship Id="rId9" Type="http://schemas.openxmlformats.org/officeDocument/2006/relationships/hyperlink" Target="https://firebase.google.com/docs/firestore" TargetMode="External"/><Relationship Id="rId5" Type="http://schemas.openxmlformats.org/officeDocument/2006/relationships/hyperlink" Target="https://www.ag-grid.com/" TargetMode="External"/><Relationship Id="rId6" Type="http://schemas.openxmlformats.org/officeDocument/2006/relationships/hyperlink" Target="https://www.ag-grid.com/" TargetMode="External"/><Relationship Id="rId7" Type="http://schemas.openxmlformats.org/officeDocument/2006/relationships/hyperlink" Target="https://firebase.google.com/" TargetMode="External"/><Relationship Id="rId8" Type="http://schemas.openxmlformats.org/officeDocument/2006/relationships/hyperlink" Target="https://firebase.googl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idx="4294967295" type="ctrTitle"/>
          </p:nvPr>
        </p:nvSpPr>
        <p:spPr>
          <a:xfrm>
            <a:off x="2339938" y="818800"/>
            <a:ext cx="6308700" cy="10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Easy Access</a:t>
            </a:r>
            <a:endParaRPr sz="7200">
              <a:solidFill>
                <a:srgbClr val="07376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27"/>
          <p:cNvSpPr txBox="1"/>
          <p:nvPr>
            <p:ph idx="4294967295" type="subTitle"/>
          </p:nvPr>
        </p:nvSpPr>
        <p:spPr>
          <a:xfrm>
            <a:off x="2441988" y="4288702"/>
            <a:ext cx="4725000" cy="5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Vitaly Radsky &amp; Rocky Moon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00" y="533632"/>
            <a:ext cx="1644025" cy="16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2087850" y="2049075"/>
            <a:ext cx="49683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Opening the door to higher ed.</a:t>
            </a:r>
            <a:endParaRPr sz="2400">
              <a:solidFill>
                <a:srgbClr val="07376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97500" y="809150"/>
            <a:ext cx="6367800" cy="16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College search and advising tools</a:t>
            </a:r>
            <a:r>
              <a:rPr lang="en" sz="2600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 that help low-income and first generation students access college and careers. </a:t>
            </a:r>
            <a:endParaRPr sz="5600"/>
          </a:p>
        </p:txBody>
      </p:sp>
      <p:sp>
        <p:nvSpPr>
          <p:cNvPr id="168" name="Google Shape;16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8"/>
          <p:cNvSpPr txBox="1"/>
          <p:nvPr>
            <p:ph type="title"/>
          </p:nvPr>
        </p:nvSpPr>
        <p:spPr>
          <a:xfrm>
            <a:off x="311700" y="80450"/>
            <a:ext cx="8520600" cy="7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What we do</a:t>
            </a:r>
            <a:endParaRPr/>
          </a:p>
        </p:txBody>
      </p:sp>
      <p:sp>
        <p:nvSpPr>
          <p:cNvPr id="170" name="Google Shape;170;p28"/>
          <p:cNvSpPr txBox="1"/>
          <p:nvPr>
            <p:ph type="title"/>
          </p:nvPr>
        </p:nvSpPr>
        <p:spPr>
          <a:xfrm>
            <a:off x="2653350" y="3013025"/>
            <a:ext cx="6367800" cy="14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b="1" lang="en" sz="2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igital equity tools</a:t>
            </a:r>
            <a:r>
              <a:rPr lang="en" sz="2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that provide opportunity for underserved communities.</a:t>
            </a:r>
            <a:endParaRPr b="1" sz="26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8"/>
          <p:cNvSpPr txBox="1"/>
          <p:nvPr>
            <p:ph type="title"/>
          </p:nvPr>
        </p:nvSpPr>
        <p:spPr>
          <a:xfrm>
            <a:off x="724775" y="2371838"/>
            <a:ext cx="8520600" cy="7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E69138"/>
                </a:solidFill>
                <a:latin typeface="Poppins"/>
                <a:ea typeface="Poppins"/>
                <a:cs typeface="Poppins"/>
                <a:sym typeface="Poppins"/>
              </a:rPr>
              <a:t>Mission</a:t>
            </a:r>
            <a:endParaRPr>
              <a:solidFill>
                <a:srgbClr val="E69138"/>
              </a:solidFill>
            </a:endParaRPr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775" y="3100557"/>
            <a:ext cx="1644025" cy="16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168675" y="0"/>
            <a:ext cx="84312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Two Products</a:t>
            </a:r>
            <a:endParaRPr sz="3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79" name="Google Shape;179;p29"/>
          <p:cNvGrpSpPr/>
          <p:nvPr/>
        </p:nvGrpSpPr>
        <p:grpSpPr>
          <a:xfrm>
            <a:off x="4550591" y="2200119"/>
            <a:ext cx="4420821" cy="2856301"/>
            <a:chOff x="3539563" y="974900"/>
            <a:chExt cx="5454436" cy="3912742"/>
          </a:xfrm>
        </p:grpSpPr>
        <p:pic>
          <p:nvPicPr>
            <p:cNvPr id="180" name="Google Shape;180;p29"/>
            <p:cNvPicPr preferRelativeResize="0"/>
            <p:nvPr/>
          </p:nvPicPr>
          <p:blipFill rotWithShape="1">
            <a:blip r:embed="rId3">
              <a:alphaModFix/>
            </a:blip>
            <a:srcRect b="11161" l="8632" r="8756" t="11486"/>
            <a:stretch/>
          </p:blipFill>
          <p:spPr>
            <a:xfrm>
              <a:off x="3699608" y="1163597"/>
              <a:ext cx="5134339" cy="2983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29"/>
            <p:cNvSpPr/>
            <p:nvPr/>
          </p:nvSpPr>
          <p:spPr>
            <a:xfrm>
              <a:off x="3539563" y="974900"/>
              <a:ext cx="5454436" cy="3912742"/>
            </a:xfrm>
            <a:custGeom>
              <a:rect b="b" l="l" r="r" t="t"/>
              <a:pathLst>
                <a:path extrusionOk="0" h="111665" w="143434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171450" rotWithShape="0" algn="bl" dir="5400000" dist="3810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29"/>
          <p:cNvGrpSpPr/>
          <p:nvPr/>
        </p:nvGrpSpPr>
        <p:grpSpPr>
          <a:xfrm>
            <a:off x="1289647" y="1792572"/>
            <a:ext cx="1551522" cy="3264265"/>
            <a:chOff x="2547150" y="238125"/>
            <a:chExt cx="2525675" cy="5238750"/>
          </a:xfrm>
        </p:grpSpPr>
        <p:sp>
          <p:nvSpPr>
            <p:cNvPr id="183" name="Google Shape;183;p29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200025" rotWithShape="0" algn="bl" dir="5400000" dist="571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7" name="Google Shape;1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0620" y="2080070"/>
            <a:ext cx="1469883" cy="26890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29"/>
          <p:cNvCxnSpPr/>
          <p:nvPr/>
        </p:nvCxnSpPr>
        <p:spPr>
          <a:xfrm>
            <a:off x="4341600" y="868250"/>
            <a:ext cx="25800" cy="36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29"/>
          <p:cNvSpPr txBox="1"/>
          <p:nvPr/>
        </p:nvSpPr>
        <p:spPr>
          <a:xfrm>
            <a:off x="691900" y="929175"/>
            <a:ext cx="26382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Student App</a:t>
            </a:r>
            <a:endParaRPr b="1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A college search app for students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9"/>
          <p:cNvSpPr txBox="1"/>
          <p:nvPr/>
        </p:nvSpPr>
        <p:spPr>
          <a:xfrm>
            <a:off x="5244650" y="1022625"/>
            <a:ext cx="30327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2. Counselor Portal</a:t>
            </a:r>
            <a:endParaRPr b="1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A caseload management system for hs counselors</a:t>
            </a:r>
            <a:endParaRPr/>
          </a:p>
        </p:txBody>
      </p:sp>
      <p:sp>
        <p:nvSpPr>
          <p:cNvPr id="191" name="Google Shape;191;p29"/>
          <p:cNvSpPr txBox="1"/>
          <p:nvPr/>
        </p:nvSpPr>
        <p:spPr>
          <a:xfrm>
            <a:off x="684225" y="496275"/>
            <a:ext cx="7400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that help low-income and first generation students access college. </a:t>
            </a:r>
            <a:endParaRPr sz="1800">
              <a:solidFill>
                <a:srgbClr val="07376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/>
        </p:nvSpPr>
        <p:spPr>
          <a:xfrm>
            <a:off x="1437600" y="95475"/>
            <a:ext cx="54696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The Team</a:t>
            </a:r>
            <a:endParaRPr sz="4000">
              <a:solidFill>
                <a:srgbClr val="07376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1172400" y="3933950"/>
            <a:ext cx="60000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15+ years of experience with college advising</a:t>
            </a:r>
            <a:endParaRPr sz="180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Passion for college access &amp; equity!</a:t>
            </a:r>
            <a:endParaRPr sz="180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 rotWithShape="1">
          <a:blip r:embed="rId3">
            <a:alphaModFix/>
          </a:blip>
          <a:srcRect b="0" l="15230" r="16473" t="0"/>
          <a:stretch/>
        </p:blipFill>
        <p:spPr>
          <a:xfrm>
            <a:off x="5209700" y="1120625"/>
            <a:ext cx="1812315" cy="1768976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9" name="Google Shape;19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500" y="1120613"/>
            <a:ext cx="1768988" cy="1768988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0" name="Google Shape;200;p30"/>
          <p:cNvSpPr txBox="1"/>
          <p:nvPr/>
        </p:nvSpPr>
        <p:spPr>
          <a:xfrm>
            <a:off x="1003900" y="2920822"/>
            <a:ext cx="28662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Rocky Moon</a:t>
            </a:r>
            <a:endParaRPr b="1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MEITE Graduate ‘19</a:t>
            </a:r>
            <a:endParaRPr sz="1200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College Counselor @ Emily K </a:t>
            </a:r>
            <a:endParaRPr sz="1200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4890800" y="2889600"/>
            <a:ext cx="24501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Vitaly Radsky</a:t>
            </a:r>
            <a:endParaRPr b="1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PhD Education Policy ‘24 </a:t>
            </a:r>
            <a:endParaRPr sz="1200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Former College Adviser @ CAC</a:t>
            </a:r>
            <a:endParaRPr sz="1200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311700" y="445025"/>
            <a:ext cx="437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We Are Now</a:t>
            </a:r>
            <a:endParaRPr/>
          </a:p>
        </p:txBody>
      </p:sp>
      <p:sp>
        <p:nvSpPr>
          <p:cNvPr id="207" name="Google Shape;207;p31"/>
          <p:cNvSpPr txBox="1"/>
          <p:nvPr>
            <p:ph idx="1" type="body"/>
          </p:nvPr>
        </p:nvSpPr>
        <p:spPr>
          <a:xfrm>
            <a:off x="5625900" y="104875"/>
            <a:ext cx="3518100" cy="49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Existing</a:t>
            </a:r>
            <a:r>
              <a:rPr b="1" lang="en"/>
              <a:t> Functionalities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-Counselors can create accounts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-Create Multiple Cohorts per counselor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-Uploading  &amp; Downloading Data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-Data display, filtering, sorting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-Stripe Integration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-Editing data &amp; creating custom fields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-Connection w/ student app</a:t>
            </a:r>
            <a:endParaRPr/>
          </a:p>
        </p:txBody>
      </p:sp>
      <p:pic>
        <p:nvPicPr>
          <p:cNvPr id="208" name="Google Shape;208;p3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300" y="1430750"/>
            <a:ext cx="4838522" cy="285984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308025" y="4685600"/>
            <a:ext cx="489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it a try: </a:t>
            </a:r>
            <a:r>
              <a:rPr lang="en" sz="11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https://counselors.easyaccess.education/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>
            <p:ph type="title"/>
          </p:nvPr>
        </p:nvSpPr>
        <p:spPr>
          <a:xfrm>
            <a:off x="200525" y="128225"/>
            <a:ext cx="585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</a:t>
            </a:r>
            <a:r>
              <a:rPr lang="en"/>
              <a:t>for Fall 2021 w/ CS523</a:t>
            </a:r>
            <a:endParaRPr/>
          </a:p>
        </p:txBody>
      </p:sp>
      <p:sp>
        <p:nvSpPr>
          <p:cNvPr id="215" name="Google Shape;215;p32"/>
          <p:cNvSpPr/>
          <p:nvPr/>
        </p:nvSpPr>
        <p:spPr>
          <a:xfrm>
            <a:off x="6202380" y="2556784"/>
            <a:ext cx="368400" cy="2403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" name="Google Shape;216;p32"/>
          <p:cNvGrpSpPr/>
          <p:nvPr/>
        </p:nvGrpSpPr>
        <p:grpSpPr>
          <a:xfrm>
            <a:off x="6620226" y="1680174"/>
            <a:ext cx="2523768" cy="1993542"/>
            <a:chOff x="3539563" y="974900"/>
            <a:chExt cx="5454436" cy="3912742"/>
          </a:xfrm>
        </p:grpSpPr>
        <p:pic>
          <p:nvPicPr>
            <p:cNvPr id="217" name="Google Shape;217;p32"/>
            <p:cNvPicPr preferRelativeResize="0"/>
            <p:nvPr/>
          </p:nvPicPr>
          <p:blipFill rotWithShape="1">
            <a:blip r:embed="rId3">
              <a:alphaModFix/>
            </a:blip>
            <a:srcRect b="11161" l="8632" r="8756" t="11486"/>
            <a:stretch/>
          </p:blipFill>
          <p:spPr>
            <a:xfrm>
              <a:off x="3699608" y="1163597"/>
              <a:ext cx="5134339" cy="2983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32"/>
            <p:cNvSpPr/>
            <p:nvPr/>
          </p:nvSpPr>
          <p:spPr>
            <a:xfrm>
              <a:off x="3539563" y="974900"/>
              <a:ext cx="5454436" cy="3912742"/>
            </a:xfrm>
            <a:custGeom>
              <a:rect b="b" l="l" r="r" t="t"/>
              <a:pathLst>
                <a:path extrusionOk="0" h="111665" w="143434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171450" rotWithShape="0" algn="bl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32"/>
          <p:cNvGrpSpPr/>
          <p:nvPr/>
        </p:nvGrpSpPr>
        <p:grpSpPr>
          <a:xfrm>
            <a:off x="5248226" y="1469786"/>
            <a:ext cx="904697" cy="2066163"/>
            <a:chOff x="2547150" y="238125"/>
            <a:chExt cx="2525675" cy="5238750"/>
          </a:xfrm>
        </p:grpSpPr>
        <p:sp>
          <p:nvSpPr>
            <p:cNvPr id="220" name="Google Shape;220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00025" rotWithShape="0" algn="bl" dir="5400000" dist="571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4" name="Google Shape;22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1928" y="1651794"/>
            <a:ext cx="856918" cy="17022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/>
        </p:nvSpPr>
        <p:spPr>
          <a:xfrm>
            <a:off x="200525" y="1469775"/>
            <a:ext cx="4930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1. </a:t>
            </a:r>
            <a:r>
              <a:rPr lang="en" sz="1800"/>
              <a:t>Integrate “paid” features with Stripe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Multiple counselors can view/edit a cohort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2. Build College Search View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3. Improving existing data upload &amp; download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/>
          <p:nvPr>
            <p:ph type="title"/>
          </p:nvPr>
        </p:nvSpPr>
        <p:spPr>
          <a:xfrm>
            <a:off x="311700" y="257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Architecture</a:t>
            </a:r>
            <a:endParaRPr/>
          </a:p>
        </p:txBody>
      </p:sp>
      <p:sp>
        <p:nvSpPr>
          <p:cNvPr id="231" name="Google Shape;231;p33"/>
          <p:cNvSpPr txBox="1"/>
          <p:nvPr>
            <p:ph idx="1" type="body"/>
          </p:nvPr>
        </p:nvSpPr>
        <p:spPr>
          <a:xfrm>
            <a:off x="311700" y="1010100"/>
            <a:ext cx="8520600" cy="41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34343"/>
                </a:solidFill>
              </a:rPr>
              <a:t>Frontend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The frontend of the app uses a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React</a:t>
            </a:r>
            <a:r>
              <a:rPr lang="en" sz="1100">
                <a:solidFill>
                  <a:schemeClr val="dk1"/>
                </a:solidFill>
              </a:rPr>
              <a:t> framework,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ag-Grid API</a:t>
            </a:r>
            <a:r>
              <a:rPr lang="en" sz="1100">
                <a:solidFill>
                  <a:schemeClr val="dk1"/>
                </a:solidFill>
              </a:rPr>
              <a:t>, as well as JavaScript, HTML, and CSS. React’s Context is used for state management.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34343"/>
                </a:solidFill>
              </a:rPr>
              <a:t>Backend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The app uses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Firebase</a:t>
            </a:r>
            <a:r>
              <a:rPr lang="en" sz="1100">
                <a:solidFill>
                  <a:schemeClr val="dk1"/>
                </a:solidFill>
              </a:rPr>
              <a:t> for hosting and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rgbClr val="1155CC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Cloud Firestore</a:t>
            </a:r>
            <a:r>
              <a:rPr lang="en" sz="1100">
                <a:solidFill>
                  <a:schemeClr val="dk1"/>
                </a:solidFill>
              </a:rPr>
              <a:t> as the database. Firebase services such as extensions and cloud functions are also used.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34343"/>
                </a:solidFill>
              </a:rPr>
              <a:t>Payment Processing API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The API used for payment processing is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rgbClr val="1155CC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Stripe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There will also be documentation from previous teams-- CS523 in Fall 2020 &amp; 2021, &amp; a team from summer 2021.</a:t>
            </a:r>
            <a:endParaRPr/>
          </a:p>
        </p:txBody>
      </p:sp>
      <p:sp>
        <p:nvSpPr>
          <p:cNvPr id="232" name="Google Shape;23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