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2"/>
  </p:notesMasterIdLst>
  <p:sldIdLst>
    <p:sldId id="256" r:id="rId3"/>
    <p:sldId id="258" r:id="rId4"/>
    <p:sldId id="266" r:id="rId5"/>
    <p:sldId id="259" r:id="rId6"/>
    <p:sldId id="284" r:id="rId7"/>
    <p:sldId id="277" r:id="rId8"/>
    <p:sldId id="280" r:id="rId9"/>
    <p:sldId id="286" r:id="rId10"/>
    <p:sldId id="279" r:id="rId11"/>
  </p:sldIdLst>
  <p:sldSz cx="9144000" cy="5143500" type="screen16x9"/>
  <p:notesSz cx="6858000" cy="9144000"/>
  <p:embeddedFontLst>
    <p:embeddedFont>
      <p:font typeface="Economica" panose="020B0604020202020204" charset="0"/>
      <p:regular r:id="rId13"/>
      <p:bold r:id="rId14"/>
      <p:italic r:id="rId15"/>
      <p:boldItalic r:id="rId16"/>
    </p:embeddedFont>
    <p:embeddedFont>
      <p:font typeface="Open Sans"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812" autoAdjust="0"/>
  </p:normalViewPr>
  <p:slideViewPr>
    <p:cSldViewPr snapToGrid="0">
      <p:cViewPr varScale="1">
        <p:scale>
          <a:sx n="60" d="100"/>
          <a:sy n="60" d="100"/>
        </p:scale>
        <p:origin x="1412" y="44"/>
      </p:cViewPr>
      <p:guideLst>
        <p:guide orient="horz" pos="1620"/>
        <p:guide pos="2880"/>
      </p:guideLst>
    </p:cSldViewPr>
  </p:slideViewPr>
  <p:outlineViewPr>
    <p:cViewPr>
      <p:scale>
        <a:sx n="33" d="100"/>
        <a:sy n="33" d="100"/>
      </p:scale>
      <p:origin x="0" y="0"/>
    </p:cViewPr>
  </p:outlineViewPr>
  <p:notesTextViewPr>
    <p:cViewPr>
      <p:scale>
        <a:sx n="1" d="1"/>
        <a:sy n="1" d="1"/>
      </p:scale>
      <p:origin x="0" y="-3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b5ab577c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b5ab577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BLOT: </a:t>
            </a:r>
            <a:endParaRPr dirty="0"/>
          </a:p>
          <a:p>
            <a:pPr marL="0" lvl="0" indent="0" algn="l" rtl="0">
              <a:spcBef>
                <a:spcPts val="0"/>
              </a:spcBef>
              <a:spcAft>
                <a:spcPts val="0"/>
              </a:spcAft>
              <a:buClr>
                <a:schemeClr val="dk1"/>
              </a:buClr>
              <a:buSzPts val="1100"/>
              <a:buFont typeface="Arial"/>
              <a:buNone/>
            </a:pPr>
            <a:r>
              <a:rPr lang="en-US" dirty="0" smtClean="0">
                <a:solidFill>
                  <a:schemeClr val="dk1"/>
                </a:solidFill>
              </a:rPr>
              <a:t>Billions of dollars are spent to remediate the 'skills gaps' in our education systems. The gaps are preventable through daily read aloud practices. But parents either don't know or are overwhelmed by the demands of modern life. Physicians want parents to read more and hand them paper book logs to fill out. Parents need a tool to help focus caregiving teams on the one thing science shows babies' brains need most: words. </a:t>
            </a:r>
          </a:p>
          <a:p>
            <a:pPr marL="0" lvl="0" indent="0" algn="l" rtl="0">
              <a:spcBef>
                <a:spcPts val="0"/>
              </a:spcBef>
              <a:spcAft>
                <a:spcPts val="0"/>
              </a:spcAft>
              <a:buClr>
                <a:schemeClr val="dk1"/>
              </a:buClr>
              <a:buSzPts val="1100"/>
              <a:buFont typeface="Arial"/>
              <a:buNone/>
            </a:pPr>
            <a:endParaRPr lang="en-US" dirty="0" smtClean="0">
              <a:solidFill>
                <a:schemeClr val="dk1"/>
              </a:solidFill>
            </a:endParaRPr>
          </a:p>
          <a:p>
            <a:pPr marL="0" lvl="0" indent="0" algn="l" rtl="0">
              <a:spcBef>
                <a:spcPts val="0"/>
              </a:spcBef>
              <a:spcAft>
                <a:spcPts val="0"/>
              </a:spcAft>
              <a:buClr>
                <a:schemeClr val="dk1"/>
              </a:buClr>
              <a:buSzPts val="1100"/>
              <a:buFont typeface="Arial"/>
              <a:buNone/>
            </a:pPr>
            <a:r>
              <a:rPr lang="en-US" dirty="0" err="1" smtClean="0">
                <a:solidFill>
                  <a:schemeClr val="dk1"/>
                </a:solidFill>
              </a:rPr>
              <a:t>BigWords</a:t>
            </a:r>
            <a:r>
              <a:rPr lang="en-US" dirty="0" smtClean="0">
                <a:solidFill>
                  <a:schemeClr val="dk1"/>
                </a:solidFill>
              </a:rPr>
              <a:t> is a </a:t>
            </a:r>
            <a:r>
              <a:rPr lang="en-US" dirty="0" err="1" smtClean="0">
                <a:solidFill>
                  <a:schemeClr val="dk1"/>
                </a:solidFill>
              </a:rPr>
              <a:t>FitBit</a:t>
            </a:r>
            <a:r>
              <a:rPr lang="en-US" dirty="0" smtClean="0">
                <a:solidFill>
                  <a:schemeClr val="dk1"/>
                </a:solidFill>
              </a:rPr>
              <a:t> for words. It provides caregiving teams a communication platform and feedback on the quantity and quality of words babies hear in storybook reading. Additionally, </a:t>
            </a:r>
            <a:r>
              <a:rPr lang="en-US" dirty="0" err="1" smtClean="0">
                <a:solidFill>
                  <a:schemeClr val="dk1"/>
                </a:solidFill>
              </a:rPr>
              <a:t>BigWords</a:t>
            </a:r>
            <a:r>
              <a:rPr lang="en-US" dirty="0" smtClean="0">
                <a:solidFill>
                  <a:schemeClr val="dk1"/>
                </a:solidFill>
              </a:rPr>
              <a:t> provides personalized word-based book recommendations to keep the word collections growing. </a:t>
            </a:r>
            <a:r>
              <a:rPr lang="en-US" dirty="0" err="1" smtClean="0">
                <a:solidFill>
                  <a:schemeClr val="dk1"/>
                </a:solidFill>
              </a:rPr>
              <a:t>BigWords</a:t>
            </a:r>
            <a:r>
              <a:rPr lang="en-US" dirty="0" smtClean="0">
                <a:solidFill>
                  <a:schemeClr val="dk1"/>
                </a:solidFill>
              </a:rPr>
              <a:t> grows big brains. </a:t>
            </a:r>
            <a:r>
              <a:rPr lang="en-US" dirty="0" err="1" smtClean="0">
                <a:solidFill>
                  <a:schemeClr val="dk1"/>
                </a:solidFill>
              </a:rPr>
              <a:t>BigWords</a:t>
            </a:r>
            <a:r>
              <a:rPr lang="en-US" smtClean="0">
                <a:solidFill>
                  <a:schemeClr val="dk1"/>
                </a:solidFill>
              </a:rPr>
              <a:t> is growing the innovators of the future, one word at a time. </a:t>
            </a:r>
            <a:r>
              <a:rPr lang="en" smtClean="0"/>
              <a:t>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208b8fdd8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208b8fdd8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208b8fdd8_2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208b8fdd8_2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208b8fdd8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208b8fdd8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208b8fdd8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208b8fdd8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71057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4208b8fdd8_2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4208b8fdd8_2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b5ab577c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b5ab577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98086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208b8fdd8_2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208b8fdd8_2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56" name="Google Shape;56;p14"/>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57" name="Google Shape;57;p14"/>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58" name="Google Shape;58;p14"/>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59" name="Google Shape;5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16"/>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8" name="Google Shape;68;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9" name="Google Shape;6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7" name="Google Shape;7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0" name="Google Shape;80;p19"/>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1" name="Google Shape;8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sp>
        <p:nvSpPr>
          <p:cNvPr id="87" name="Google Shape;87;p21"/>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9" name="Google Shape;89;p21"/>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lstStyle>
            <a:lvl1pPr lvl="0" algn="ctr" rtl="0">
              <a:spcBef>
                <a:spcPts val="0"/>
              </a:spcBef>
              <a:spcAft>
                <a:spcPts val="0"/>
              </a:spcAft>
              <a:buClr>
                <a:schemeClr val="lt2"/>
              </a:buClr>
              <a:buSzPts val="4200"/>
              <a:buNone/>
              <a:defRPr>
                <a:solidFill>
                  <a:schemeClr val="lt2"/>
                </a:solidFill>
              </a:defRPr>
            </a:lvl1pPr>
            <a:lvl2pPr lvl="1" algn="ctr" rtl="0">
              <a:spcBef>
                <a:spcPts val="0"/>
              </a:spcBef>
              <a:spcAft>
                <a:spcPts val="0"/>
              </a:spcAft>
              <a:buClr>
                <a:schemeClr val="lt2"/>
              </a:buClr>
              <a:buSzPts val="4200"/>
              <a:buNone/>
              <a:defRPr>
                <a:solidFill>
                  <a:schemeClr val="lt2"/>
                </a:solidFill>
              </a:defRPr>
            </a:lvl2pPr>
            <a:lvl3pPr lvl="2" algn="ctr" rtl="0">
              <a:spcBef>
                <a:spcPts val="0"/>
              </a:spcBef>
              <a:spcAft>
                <a:spcPts val="0"/>
              </a:spcAft>
              <a:buClr>
                <a:schemeClr val="lt2"/>
              </a:buClr>
              <a:buSzPts val="4200"/>
              <a:buNone/>
              <a:defRPr>
                <a:solidFill>
                  <a:schemeClr val="lt2"/>
                </a:solidFill>
              </a:defRPr>
            </a:lvl3pPr>
            <a:lvl4pPr lvl="3" algn="ctr" rtl="0">
              <a:spcBef>
                <a:spcPts val="0"/>
              </a:spcBef>
              <a:spcAft>
                <a:spcPts val="0"/>
              </a:spcAft>
              <a:buClr>
                <a:schemeClr val="lt2"/>
              </a:buClr>
              <a:buSzPts val="4200"/>
              <a:buNone/>
              <a:defRPr>
                <a:solidFill>
                  <a:schemeClr val="lt2"/>
                </a:solidFill>
              </a:defRPr>
            </a:lvl4pPr>
            <a:lvl5pPr lvl="4" algn="ctr" rtl="0">
              <a:spcBef>
                <a:spcPts val="0"/>
              </a:spcBef>
              <a:spcAft>
                <a:spcPts val="0"/>
              </a:spcAft>
              <a:buClr>
                <a:schemeClr val="lt2"/>
              </a:buClr>
              <a:buSzPts val="4200"/>
              <a:buNone/>
              <a:defRPr>
                <a:solidFill>
                  <a:schemeClr val="lt2"/>
                </a:solidFill>
              </a:defRPr>
            </a:lvl5pPr>
            <a:lvl6pPr lvl="5" algn="ctr" rtl="0">
              <a:spcBef>
                <a:spcPts val="0"/>
              </a:spcBef>
              <a:spcAft>
                <a:spcPts val="0"/>
              </a:spcAft>
              <a:buClr>
                <a:schemeClr val="lt2"/>
              </a:buClr>
              <a:buSzPts val="4200"/>
              <a:buNone/>
              <a:defRPr>
                <a:solidFill>
                  <a:schemeClr val="lt2"/>
                </a:solidFill>
              </a:defRPr>
            </a:lvl6pPr>
            <a:lvl7pPr lvl="6" algn="ctr" rtl="0">
              <a:spcBef>
                <a:spcPts val="0"/>
              </a:spcBef>
              <a:spcAft>
                <a:spcPts val="0"/>
              </a:spcAft>
              <a:buClr>
                <a:schemeClr val="lt2"/>
              </a:buClr>
              <a:buSzPts val="4200"/>
              <a:buNone/>
              <a:defRPr>
                <a:solidFill>
                  <a:schemeClr val="lt2"/>
                </a:solidFill>
              </a:defRPr>
            </a:lvl7pPr>
            <a:lvl8pPr lvl="7" algn="ctr" rtl="0">
              <a:spcBef>
                <a:spcPts val="0"/>
              </a:spcBef>
              <a:spcAft>
                <a:spcPts val="0"/>
              </a:spcAft>
              <a:buClr>
                <a:schemeClr val="lt2"/>
              </a:buClr>
              <a:buSzPts val="4200"/>
              <a:buNone/>
              <a:defRPr>
                <a:solidFill>
                  <a:schemeClr val="lt2"/>
                </a:solidFill>
              </a:defRPr>
            </a:lvl8pPr>
            <a:lvl9pPr lvl="8" algn="ctr" rtl="0">
              <a:spcBef>
                <a:spcPts val="0"/>
              </a:spcBef>
              <a:spcAft>
                <a:spcPts val="0"/>
              </a:spcAft>
              <a:buClr>
                <a:schemeClr val="lt2"/>
              </a:buClr>
              <a:buSzPts val="4200"/>
              <a:buNone/>
              <a:defRPr>
                <a:solidFill>
                  <a:schemeClr val="lt2"/>
                </a:solidFill>
              </a:defRPr>
            </a:lvl9pPr>
          </a:lstStyle>
          <a:p>
            <a:endParaRPr/>
          </a:p>
        </p:txBody>
      </p:sp>
      <p:sp>
        <p:nvSpPr>
          <p:cNvPr id="90" name="Google Shape;90;p21"/>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rtl="0">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91" name="Google Shape;91;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92" name="Google Shape;9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2"/>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95" name="Google Shape;9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3"/>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3"/>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lstStyle>
            <a:lvl1pPr lvl="0" algn="ctr" rtl="0">
              <a:spcBef>
                <a:spcPts val="0"/>
              </a:spcBef>
              <a:spcAft>
                <a:spcPts val="0"/>
              </a:spcAft>
              <a:buClr>
                <a:schemeClr val="lt2"/>
              </a:buClr>
              <a:buSzPts val="16000"/>
              <a:buNone/>
              <a:defRPr sz="16000">
                <a:solidFill>
                  <a:schemeClr val="lt2"/>
                </a:solidFill>
              </a:defRPr>
            </a:lvl1pPr>
            <a:lvl2pPr lvl="1" algn="ctr" rtl="0">
              <a:spcBef>
                <a:spcPts val="0"/>
              </a:spcBef>
              <a:spcAft>
                <a:spcPts val="0"/>
              </a:spcAft>
              <a:buClr>
                <a:schemeClr val="lt2"/>
              </a:buClr>
              <a:buSzPts val="16000"/>
              <a:buNone/>
              <a:defRPr sz="16000">
                <a:solidFill>
                  <a:schemeClr val="lt2"/>
                </a:solidFill>
              </a:defRPr>
            </a:lvl2pPr>
            <a:lvl3pPr lvl="2" algn="ctr" rtl="0">
              <a:spcBef>
                <a:spcPts val="0"/>
              </a:spcBef>
              <a:spcAft>
                <a:spcPts val="0"/>
              </a:spcAft>
              <a:buClr>
                <a:schemeClr val="lt2"/>
              </a:buClr>
              <a:buSzPts val="16000"/>
              <a:buNone/>
              <a:defRPr sz="16000">
                <a:solidFill>
                  <a:schemeClr val="lt2"/>
                </a:solidFill>
              </a:defRPr>
            </a:lvl3pPr>
            <a:lvl4pPr lvl="3" algn="ctr" rtl="0">
              <a:spcBef>
                <a:spcPts val="0"/>
              </a:spcBef>
              <a:spcAft>
                <a:spcPts val="0"/>
              </a:spcAft>
              <a:buClr>
                <a:schemeClr val="lt2"/>
              </a:buClr>
              <a:buSzPts val="16000"/>
              <a:buNone/>
              <a:defRPr sz="16000">
                <a:solidFill>
                  <a:schemeClr val="lt2"/>
                </a:solidFill>
              </a:defRPr>
            </a:lvl4pPr>
            <a:lvl5pPr lvl="4" algn="ctr" rtl="0">
              <a:spcBef>
                <a:spcPts val="0"/>
              </a:spcBef>
              <a:spcAft>
                <a:spcPts val="0"/>
              </a:spcAft>
              <a:buClr>
                <a:schemeClr val="lt2"/>
              </a:buClr>
              <a:buSzPts val="16000"/>
              <a:buNone/>
              <a:defRPr sz="16000">
                <a:solidFill>
                  <a:schemeClr val="lt2"/>
                </a:solidFill>
              </a:defRPr>
            </a:lvl5pPr>
            <a:lvl6pPr lvl="5" algn="ctr" rtl="0">
              <a:spcBef>
                <a:spcPts val="0"/>
              </a:spcBef>
              <a:spcAft>
                <a:spcPts val="0"/>
              </a:spcAft>
              <a:buClr>
                <a:schemeClr val="lt2"/>
              </a:buClr>
              <a:buSzPts val="16000"/>
              <a:buNone/>
              <a:defRPr sz="16000">
                <a:solidFill>
                  <a:schemeClr val="lt2"/>
                </a:solidFill>
              </a:defRPr>
            </a:lvl6pPr>
            <a:lvl7pPr lvl="6" algn="ctr" rtl="0">
              <a:spcBef>
                <a:spcPts val="0"/>
              </a:spcBef>
              <a:spcAft>
                <a:spcPts val="0"/>
              </a:spcAft>
              <a:buClr>
                <a:schemeClr val="lt2"/>
              </a:buClr>
              <a:buSzPts val="16000"/>
              <a:buNone/>
              <a:defRPr sz="16000">
                <a:solidFill>
                  <a:schemeClr val="lt2"/>
                </a:solidFill>
              </a:defRPr>
            </a:lvl7pPr>
            <a:lvl8pPr lvl="7" algn="ctr" rtl="0">
              <a:spcBef>
                <a:spcPts val="0"/>
              </a:spcBef>
              <a:spcAft>
                <a:spcPts val="0"/>
              </a:spcAft>
              <a:buClr>
                <a:schemeClr val="lt2"/>
              </a:buClr>
              <a:buSzPts val="16000"/>
              <a:buNone/>
              <a:defRPr sz="16000">
                <a:solidFill>
                  <a:schemeClr val="lt2"/>
                </a:solidFill>
              </a:defRPr>
            </a:lvl8pPr>
            <a:lvl9pPr lvl="8" algn="ctr" rtl="0">
              <a:spcBef>
                <a:spcPts val="0"/>
              </a:spcBef>
              <a:spcAft>
                <a:spcPts val="0"/>
              </a:spcAft>
              <a:buClr>
                <a:schemeClr val="lt2"/>
              </a:buClr>
              <a:buSzPts val="16000"/>
              <a:buNone/>
              <a:defRPr sz="16000">
                <a:solidFill>
                  <a:schemeClr val="lt2"/>
                </a:solidFill>
              </a:defRPr>
            </a:lvl9pPr>
          </a:lstStyle>
          <a:p>
            <a:r>
              <a:t>xx%</a:t>
            </a:r>
          </a:p>
        </p:txBody>
      </p:sp>
      <p:sp>
        <p:nvSpPr>
          <p:cNvPr id="99" name="Google Shape;99;p23"/>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52" name="Google Shape;52;p13"/>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Economica"/>
                <a:ea typeface="Economica"/>
                <a:cs typeface="Economica"/>
                <a:sym typeface="Economica"/>
              </a:defRPr>
            </a:lvl1pPr>
            <a:lvl2pPr lvl="1" algn="r" rtl="0">
              <a:buNone/>
              <a:defRPr sz="1000">
                <a:solidFill>
                  <a:schemeClr val="dk1"/>
                </a:solidFill>
                <a:latin typeface="Economica"/>
                <a:ea typeface="Economica"/>
                <a:cs typeface="Economica"/>
                <a:sym typeface="Economica"/>
              </a:defRPr>
            </a:lvl2pPr>
            <a:lvl3pPr lvl="2" algn="r" rtl="0">
              <a:buNone/>
              <a:defRPr sz="1000">
                <a:solidFill>
                  <a:schemeClr val="dk1"/>
                </a:solidFill>
                <a:latin typeface="Economica"/>
                <a:ea typeface="Economica"/>
                <a:cs typeface="Economica"/>
                <a:sym typeface="Economica"/>
              </a:defRPr>
            </a:lvl3pPr>
            <a:lvl4pPr lvl="3" algn="r" rtl="0">
              <a:buNone/>
              <a:defRPr sz="1000">
                <a:solidFill>
                  <a:schemeClr val="dk1"/>
                </a:solidFill>
                <a:latin typeface="Economica"/>
                <a:ea typeface="Economica"/>
                <a:cs typeface="Economica"/>
                <a:sym typeface="Economica"/>
              </a:defRPr>
            </a:lvl4pPr>
            <a:lvl5pPr lvl="4" algn="r" rtl="0">
              <a:buNone/>
              <a:defRPr sz="1000">
                <a:solidFill>
                  <a:schemeClr val="dk1"/>
                </a:solidFill>
                <a:latin typeface="Economica"/>
                <a:ea typeface="Economica"/>
                <a:cs typeface="Economica"/>
                <a:sym typeface="Economica"/>
              </a:defRPr>
            </a:lvl5pPr>
            <a:lvl6pPr lvl="5" algn="r" rtl="0">
              <a:buNone/>
              <a:defRPr sz="1000">
                <a:solidFill>
                  <a:schemeClr val="dk1"/>
                </a:solidFill>
                <a:latin typeface="Economica"/>
                <a:ea typeface="Economica"/>
                <a:cs typeface="Economica"/>
                <a:sym typeface="Economica"/>
              </a:defRPr>
            </a:lvl6pPr>
            <a:lvl7pPr lvl="6" algn="r" rtl="0">
              <a:buNone/>
              <a:defRPr sz="1000">
                <a:solidFill>
                  <a:schemeClr val="dk1"/>
                </a:solidFill>
                <a:latin typeface="Economica"/>
                <a:ea typeface="Economica"/>
                <a:cs typeface="Economica"/>
                <a:sym typeface="Economica"/>
              </a:defRPr>
            </a:lvl7pPr>
            <a:lvl8pPr lvl="7" algn="r" rtl="0">
              <a:buNone/>
              <a:defRPr sz="1000">
                <a:solidFill>
                  <a:schemeClr val="dk1"/>
                </a:solidFill>
                <a:latin typeface="Economica"/>
                <a:ea typeface="Economica"/>
                <a:cs typeface="Economica"/>
                <a:sym typeface="Economica"/>
              </a:defRPr>
            </a:lvl8pPr>
            <a:lvl9pPr lvl="8" algn="r" rtl="0">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3" r:id="rId3"/>
    <p:sldLayoutId id="2147483664" r:id="rId4"/>
    <p:sldLayoutId id="2147483666" r:id="rId5"/>
    <p:sldLayoutId id="2147483667" r:id="rId6"/>
    <p:sldLayoutId id="214748366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5"/>
          <p:cNvSpPr txBox="1">
            <a:spLocks noGrp="1"/>
          </p:cNvSpPr>
          <p:nvPr>
            <p:ph type="ctrTitle"/>
          </p:nvPr>
        </p:nvSpPr>
        <p:spPr>
          <a:xfrm>
            <a:off x="3044700" y="590996"/>
            <a:ext cx="3054600" cy="280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dirty="0"/>
              <a:t>BIG</a:t>
            </a:r>
            <a:endParaRPr sz="7200" dirty="0"/>
          </a:p>
          <a:p>
            <a:pPr marL="0" lvl="0" indent="0" algn="ctr" rtl="0">
              <a:spcBef>
                <a:spcPts val="0"/>
              </a:spcBef>
              <a:spcAft>
                <a:spcPts val="0"/>
              </a:spcAft>
              <a:buNone/>
            </a:pPr>
            <a:r>
              <a:rPr lang="en" sz="7200" dirty="0"/>
              <a:t>WORDS</a:t>
            </a:r>
            <a:endParaRPr sz="6000" dirty="0"/>
          </a:p>
        </p:txBody>
      </p:sp>
      <p:sp>
        <p:nvSpPr>
          <p:cNvPr id="108" name="Google Shape;108;p25"/>
          <p:cNvSpPr txBox="1">
            <a:spLocks noGrp="1"/>
          </p:cNvSpPr>
          <p:nvPr>
            <p:ph type="subTitle" idx="1"/>
          </p:nvPr>
        </p:nvSpPr>
        <p:spPr>
          <a:xfrm>
            <a:off x="3044700" y="3582900"/>
            <a:ext cx="3257400" cy="5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Growing the innovators of tomorrow...one word at a time.</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311700" y="2623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a:latin typeface="Economica"/>
                <a:ea typeface="Economica"/>
                <a:cs typeface="Economica"/>
                <a:sym typeface="Economica"/>
              </a:rPr>
              <a:t>Societal Challenge: Skills Gaps</a:t>
            </a:r>
            <a:endParaRPr sz="6000" dirty="0">
              <a:latin typeface="Economica"/>
              <a:ea typeface="Economica"/>
              <a:cs typeface="Economica"/>
              <a:sym typeface="Economica"/>
            </a:endParaRPr>
          </a:p>
        </p:txBody>
      </p:sp>
      <p:sp>
        <p:nvSpPr>
          <p:cNvPr id="120" name="Google Shape;120;p27"/>
          <p:cNvSpPr txBox="1"/>
          <p:nvPr/>
        </p:nvSpPr>
        <p:spPr>
          <a:xfrm>
            <a:off x="211757" y="1642673"/>
            <a:ext cx="8816740" cy="32283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SzPts val="3600"/>
              <a:buChar char="●"/>
            </a:pPr>
            <a:r>
              <a:rPr lang="en" sz="4800" dirty="0">
                <a:latin typeface="Economica" panose="020B0604020202020204" charset="0"/>
              </a:rPr>
              <a:t>60% </a:t>
            </a:r>
            <a:r>
              <a:rPr lang="en" sz="4800" dirty="0" smtClean="0">
                <a:latin typeface="Economica" panose="020B0604020202020204" charset="0"/>
              </a:rPr>
              <a:t>of kindergarteners </a:t>
            </a:r>
            <a:r>
              <a:rPr lang="en" sz="4800" b="1" dirty="0" smtClean="0">
                <a:latin typeface="Economica" panose="020B0604020202020204" charset="0"/>
              </a:rPr>
              <a:t>not ready</a:t>
            </a:r>
            <a:r>
              <a:rPr lang="en" sz="4800" dirty="0" smtClean="0">
                <a:latin typeface="Economica" panose="020B0604020202020204" charset="0"/>
              </a:rPr>
              <a:t>. </a:t>
            </a:r>
            <a:r>
              <a:rPr lang="en" sz="1200" dirty="0">
                <a:latin typeface="Economica" panose="020B0604020202020204" charset="0"/>
              </a:rPr>
              <a:t>(USDE, 2015)</a:t>
            </a:r>
            <a:endParaRPr sz="1200" dirty="0">
              <a:latin typeface="Economica" panose="020B0604020202020204" charset="0"/>
            </a:endParaRPr>
          </a:p>
          <a:p>
            <a:pPr marL="457200" lvl="0" indent="-457200" algn="l" rtl="0">
              <a:spcBef>
                <a:spcPts val="0"/>
              </a:spcBef>
              <a:spcAft>
                <a:spcPts val="0"/>
              </a:spcAft>
              <a:buSzPts val="3600"/>
              <a:buChar char="●"/>
            </a:pPr>
            <a:r>
              <a:rPr lang="en" sz="4800" dirty="0" smtClean="0">
                <a:latin typeface="Economica" panose="020B0604020202020204" charset="0"/>
              </a:rPr>
              <a:t>74</a:t>
            </a:r>
            <a:r>
              <a:rPr lang="en" sz="4800" dirty="0">
                <a:latin typeface="Economica" panose="020B0604020202020204" charset="0"/>
              </a:rPr>
              <a:t>% </a:t>
            </a:r>
            <a:r>
              <a:rPr lang="en" sz="4800" dirty="0" smtClean="0">
                <a:latin typeface="Economica" panose="020B0604020202020204" charset="0"/>
              </a:rPr>
              <a:t>of freshmen </a:t>
            </a:r>
            <a:r>
              <a:rPr lang="en" sz="4800" b="1" dirty="0" smtClean="0">
                <a:latin typeface="Economica" panose="020B0604020202020204" charset="0"/>
              </a:rPr>
              <a:t>not </a:t>
            </a:r>
            <a:r>
              <a:rPr lang="en" sz="4800" b="1" dirty="0">
                <a:latin typeface="Economica" panose="020B0604020202020204" charset="0"/>
              </a:rPr>
              <a:t>ready</a:t>
            </a:r>
            <a:r>
              <a:rPr lang="en" sz="4800" dirty="0">
                <a:latin typeface="Economica" panose="020B0604020202020204" charset="0"/>
              </a:rPr>
              <a:t> for </a:t>
            </a:r>
            <a:r>
              <a:rPr lang="en" sz="4800" dirty="0" smtClean="0">
                <a:latin typeface="Economica" panose="020B0604020202020204" charset="0"/>
              </a:rPr>
              <a:t>STEM. </a:t>
            </a:r>
            <a:r>
              <a:rPr lang="en" sz="1200" dirty="0" smtClean="0">
                <a:latin typeface="Economica" panose="020B0604020202020204" charset="0"/>
              </a:rPr>
              <a:t>(ACT</a:t>
            </a:r>
            <a:r>
              <a:rPr lang="en" sz="1200" dirty="0">
                <a:latin typeface="Economica" panose="020B0604020202020204" charset="0"/>
              </a:rPr>
              <a:t>, 2016</a:t>
            </a:r>
            <a:r>
              <a:rPr lang="en" sz="1200" dirty="0" smtClean="0">
                <a:latin typeface="Economica" panose="020B0604020202020204" charset="0"/>
              </a:rPr>
              <a:t>)</a:t>
            </a:r>
          </a:p>
          <a:p>
            <a:pPr marL="457200" lvl="0" indent="-457200" algn="l" rtl="0">
              <a:spcBef>
                <a:spcPts val="0"/>
              </a:spcBef>
              <a:spcAft>
                <a:spcPts val="0"/>
              </a:spcAft>
              <a:buSzPts val="3600"/>
              <a:buChar char="●"/>
            </a:pPr>
            <a:r>
              <a:rPr lang="en" sz="4800" dirty="0" smtClean="0">
                <a:latin typeface="Economica" panose="020B0604020202020204" charset="0"/>
              </a:rPr>
              <a:t>Billions lost in societal ‘brain drain’ and costs of remediation and incarceration.</a:t>
            </a:r>
            <a:endParaRPr sz="4800" dirty="0">
              <a:latin typeface="Economica" panose="020B060402020202020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5"/>
          <p:cNvSpPr txBox="1">
            <a:spLocks noGrp="1"/>
          </p:cNvSpPr>
          <p:nvPr>
            <p:ph type="body" idx="4294967295"/>
          </p:nvPr>
        </p:nvSpPr>
        <p:spPr>
          <a:xfrm>
            <a:off x="311699" y="1227825"/>
            <a:ext cx="8668671" cy="3351600"/>
          </a:xfrm>
          <a:prstGeom prst="rect">
            <a:avLst/>
          </a:prstGeom>
        </p:spPr>
        <p:txBody>
          <a:bodyPr spcFirstLastPara="1" wrap="square" lIns="91425" tIns="91425" rIns="91425" bIns="91425" anchor="t" anchorCtr="0">
            <a:noAutofit/>
          </a:bodyPr>
          <a:lstStyle/>
          <a:p>
            <a:pPr marL="0" lvl="0" indent="0">
              <a:spcAft>
                <a:spcPts val="1600"/>
              </a:spcAft>
              <a:buNone/>
            </a:pPr>
            <a:r>
              <a:rPr lang="en-US" sz="4800" dirty="0" smtClean="0">
                <a:latin typeface="Economica" panose="020B0604020202020204" charset="0"/>
              </a:rPr>
              <a:t>The </a:t>
            </a:r>
            <a:r>
              <a:rPr lang="en-US" sz="4800" b="1" dirty="0">
                <a:latin typeface="Economica" panose="020B0604020202020204" charset="0"/>
              </a:rPr>
              <a:t>quantity and quality of words </a:t>
            </a:r>
            <a:r>
              <a:rPr lang="en-US" sz="4800" dirty="0" smtClean="0">
                <a:latin typeface="Economica" panose="020B0604020202020204" charset="0"/>
              </a:rPr>
              <a:t>in </a:t>
            </a:r>
            <a:r>
              <a:rPr lang="en-US" sz="4800" dirty="0">
                <a:latin typeface="Economica" panose="020B0604020202020204" charset="0"/>
              </a:rPr>
              <a:t>the first 3 years of life predict </a:t>
            </a:r>
            <a:r>
              <a:rPr lang="en-US" sz="4800" dirty="0" smtClean="0">
                <a:latin typeface="Economica" panose="020B0604020202020204" charset="0"/>
              </a:rPr>
              <a:t>skills </a:t>
            </a:r>
            <a:r>
              <a:rPr lang="en-US" sz="4800" dirty="0">
                <a:latin typeface="Economica" panose="020B0604020202020204" charset="0"/>
              </a:rPr>
              <a:t>more strongly than </a:t>
            </a:r>
            <a:r>
              <a:rPr lang="en-US" sz="4800" dirty="0" smtClean="0">
                <a:latin typeface="Economica" panose="020B0604020202020204" charset="0"/>
              </a:rPr>
              <a:t>socioeconomic status, parent level of education, and race/ethnicity</a:t>
            </a:r>
            <a:r>
              <a:rPr lang="en" sz="1200" dirty="0" smtClean="0">
                <a:latin typeface="Economica" panose="020B0604020202020204" charset="0"/>
              </a:rPr>
              <a:t>(Head-Zauche, 2017).  </a:t>
            </a:r>
            <a:endParaRPr sz="1200" dirty="0">
              <a:latin typeface="Economica" panose="020B0604020202020204" charset="0"/>
            </a:endParaRPr>
          </a:p>
        </p:txBody>
      </p:sp>
      <p:sp>
        <p:nvSpPr>
          <p:cNvPr id="173" name="Google Shape;173;p3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smtClean="0"/>
              <a:t>Evidence-based solution:</a:t>
            </a:r>
            <a:endParaRPr sz="6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6000" dirty="0" smtClean="0"/>
              <a:t>Words Gr</a:t>
            </a:r>
            <a:r>
              <a:rPr lang="en-US" sz="6000" dirty="0" smtClean="0"/>
              <a:t>ow Brains</a:t>
            </a:r>
            <a:r>
              <a:rPr lang="en" sz="6000" dirty="0" smtClean="0"/>
              <a:t>:</a:t>
            </a:r>
            <a:endParaRPr sz="6000" dirty="0"/>
          </a:p>
        </p:txBody>
      </p:sp>
      <p:pic>
        <p:nvPicPr>
          <p:cNvPr id="127" name="Google Shape;127;p28"/>
          <p:cNvPicPr preferRelativeResize="0"/>
          <p:nvPr/>
        </p:nvPicPr>
        <p:blipFill rotWithShape="1">
          <a:blip r:embed="rId3">
            <a:alphaModFix/>
          </a:blip>
          <a:srcRect l="10349" r="14383"/>
          <a:stretch/>
        </p:blipFill>
        <p:spPr>
          <a:xfrm>
            <a:off x="231439" y="1299625"/>
            <a:ext cx="3584299" cy="3354000"/>
          </a:xfrm>
          <a:prstGeom prst="rect">
            <a:avLst/>
          </a:prstGeom>
          <a:noFill/>
          <a:ln>
            <a:noFill/>
          </a:ln>
        </p:spPr>
      </p:pic>
      <p:sp>
        <p:nvSpPr>
          <p:cNvPr id="3" name="TextBox 2"/>
          <p:cNvSpPr txBox="1"/>
          <p:nvPr/>
        </p:nvSpPr>
        <p:spPr>
          <a:xfrm>
            <a:off x="3815738" y="1299625"/>
            <a:ext cx="4820262" cy="3785652"/>
          </a:xfrm>
          <a:prstGeom prst="rect">
            <a:avLst/>
          </a:prstGeom>
          <a:noFill/>
        </p:spPr>
        <p:txBody>
          <a:bodyPr wrap="square" rtlCol="0">
            <a:spAutoFit/>
          </a:bodyPr>
          <a:lstStyle/>
          <a:p>
            <a:pPr marL="685800" indent="-685800">
              <a:buFont typeface="Arial" panose="020B0604020202020204" pitchFamily="34" charset="0"/>
              <a:buChar char="•"/>
            </a:pPr>
            <a:r>
              <a:rPr lang="en-US" sz="4800" dirty="0" smtClean="0">
                <a:latin typeface="Economica" panose="020B0604020202020204" charset="0"/>
              </a:rPr>
              <a:t>Storybook reading = quality words</a:t>
            </a:r>
          </a:p>
          <a:p>
            <a:pPr marL="685800" indent="-685800">
              <a:buFont typeface="Arial" panose="020B0604020202020204" pitchFamily="34" charset="0"/>
              <a:buChar char="•"/>
            </a:pPr>
            <a:r>
              <a:rPr lang="en-US" sz="4800" dirty="0" smtClean="0">
                <a:latin typeface="Economica" panose="020B0604020202020204" charset="0"/>
              </a:rPr>
              <a:t>Quality words =</a:t>
            </a:r>
            <a:r>
              <a:rPr lang="en-US" sz="4800" dirty="0">
                <a:latin typeface="Economica" panose="020B0604020202020204" charset="0"/>
              </a:rPr>
              <a:t> </a:t>
            </a:r>
            <a:r>
              <a:rPr lang="en-US" sz="4800" dirty="0" smtClean="0">
                <a:latin typeface="Economica" panose="020B0604020202020204" charset="0"/>
              </a:rPr>
              <a:t>novel vocabulary context of love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6000" dirty="0" smtClean="0"/>
              <a:t>Current Challenges:</a:t>
            </a:r>
            <a:endParaRPr sz="6000" dirty="0"/>
          </a:p>
        </p:txBody>
      </p:sp>
      <p:sp>
        <p:nvSpPr>
          <p:cNvPr id="3" name="TextBox 2"/>
          <p:cNvSpPr txBox="1"/>
          <p:nvPr/>
        </p:nvSpPr>
        <p:spPr>
          <a:xfrm>
            <a:off x="4470400" y="1147225"/>
            <a:ext cx="4165600" cy="3785652"/>
          </a:xfrm>
          <a:prstGeom prst="rect">
            <a:avLst/>
          </a:prstGeom>
          <a:noFill/>
        </p:spPr>
        <p:txBody>
          <a:bodyPr wrap="square" rtlCol="0">
            <a:spAutoFit/>
          </a:bodyPr>
          <a:lstStyle/>
          <a:p>
            <a:pPr marL="685800" indent="-685800">
              <a:buFont typeface="Arial" panose="020B0604020202020204" pitchFamily="34" charset="0"/>
              <a:buChar char="•"/>
            </a:pPr>
            <a:r>
              <a:rPr lang="en-US" sz="4800" dirty="0" smtClean="0">
                <a:latin typeface="Economica" panose="020B0604020202020204" charset="0"/>
              </a:rPr>
              <a:t>30+ years effort</a:t>
            </a:r>
          </a:p>
          <a:p>
            <a:pPr marL="685800" indent="-685800">
              <a:buFont typeface="Arial" panose="020B0604020202020204" pitchFamily="34" charset="0"/>
              <a:buChar char="•"/>
            </a:pPr>
            <a:r>
              <a:rPr lang="en-US" sz="4800" dirty="0" smtClean="0">
                <a:latin typeface="Economica" panose="020B0604020202020204" charset="0"/>
              </a:rPr>
              <a:t>Fewer than 50% of families read aloud. </a:t>
            </a:r>
            <a:r>
              <a:rPr lang="en-US" sz="1200" dirty="0" smtClean="0">
                <a:latin typeface="Economica" panose="020B0604020202020204" charset="0"/>
              </a:rPr>
              <a:t>(Child Health, 2019)</a:t>
            </a:r>
            <a:r>
              <a:rPr lang="en-US" sz="1200" dirty="0">
                <a:latin typeface="Economica" panose="020B0604020202020204" charset="0"/>
              </a:rPr>
              <a:t>  </a:t>
            </a:r>
            <a:endParaRPr lang="en-US" sz="4800" dirty="0" smtClean="0">
              <a:latin typeface="Economica" panose="020B0604020202020204" charset="0"/>
            </a:endParaRPr>
          </a:p>
          <a:p>
            <a:pPr marL="685800" indent="-685800">
              <a:buFont typeface="Arial" panose="020B0604020202020204" pitchFamily="34" charset="0"/>
              <a:buChar char="•"/>
            </a:pPr>
            <a:r>
              <a:rPr lang="en-US" sz="4800" dirty="0">
                <a:latin typeface="Economica" panose="020B0604020202020204" charset="0"/>
              </a:rPr>
              <a:t>T</a:t>
            </a:r>
            <a:r>
              <a:rPr lang="en-US" sz="4800" dirty="0" smtClean="0">
                <a:latin typeface="Economica" panose="020B0604020202020204" charset="0"/>
              </a:rPr>
              <a:t>echnology lags.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445" y="1147225"/>
            <a:ext cx="2768890" cy="3404826"/>
          </a:xfrm>
          <a:prstGeom prst="rect">
            <a:avLst/>
          </a:prstGeom>
          <a:ln>
            <a:solidFill>
              <a:schemeClr val="accent1">
                <a:alpha val="97000"/>
              </a:schemeClr>
            </a:solidFill>
          </a:ln>
        </p:spPr>
      </p:pic>
      <p:sp>
        <p:nvSpPr>
          <p:cNvPr id="4" name="TextBox 3"/>
          <p:cNvSpPr txBox="1"/>
          <p:nvPr/>
        </p:nvSpPr>
        <p:spPr>
          <a:xfrm>
            <a:off x="1083445" y="4552051"/>
            <a:ext cx="2919389" cy="369332"/>
          </a:xfrm>
          <a:prstGeom prst="rect">
            <a:avLst/>
          </a:prstGeom>
          <a:noFill/>
        </p:spPr>
        <p:txBody>
          <a:bodyPr wrap="none" rtlCol="0">
            <a:spAutoFit/>
          </a:bodyPr>
          <a:lstStyle/>
          <a:p>
            <a:r>
              <a:rPr lang="en-US" sz="1800" dirty="0" smtClean="0">
                <a:latin typeface="Economica" panose="020B0604020202020204" charset="0"/>
              </a:rPr>
              <a:t>Book tally sheet given by pediatricians.</a:t>
            </a:r>
            <a:endParaRPr lang="en-US" sz="1800" dirty="0">
              <a:latin typeface="Economica" panose="020B0604020202020204" charset="0"/>
            </a:endParaRPr>
          </a:p>
        </p:txBody>
      </p:sp>
    </p:spTree>
    <p:extLst>
      <p:ext uri="{BB962C8B-B14F-4D97-AF65-F5344CB8AC3E}">
        <p14:creationId xmlns:p14="http://schemas.microsoft.com/office/powerpoint/2010/main" val="970748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6"/>
          <p:cNvSpPr txBox="1">
            <a:spLocks noGrp="1"/>
          </p:cNvSpPr>
          <p:nvPr>
            <p:ph type="title"/>
          </p:nvPr>
        </p:nvSpPr>
        <p:spPr>
          <a:xfrm>
            <a:off x="356134" y="315925"/>
            <a:ext cx="8476165"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6000" dirty="0" smtClean="0"/>
              <a:t>BigWords</a:t>
            </a:r>
            <a:endParaRPr sz="6000" dirty="0"/>
          </a:p>
        </p:txBody>
      </p:sp>
      <p:sp>
        <p:nvSpPr>
          <p:cNvPr id="282" name="Google Shape;282;p46"/>
          <p:cNvSpPr txBox="1">
            <a:spLocks noGrp="1"/>
          </p:cNvSpPr>
          <p:nvPr>
            <p:ph type="body" idx="1"/>
          </p:nvPr>
        </p:nvSpPr>
        <p:spPr>
          <a:xfrm>
            <a:off x="221382" y="1225225"/>
            <a:ext cx="5900286" cy="3354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Char char="●"/>
            </a:pPr>
            <a:r>
              <a:rPr lang="en" sz="2400" dirty="0" smtClean="0"/>
              <a:t>FitBit for words (+recommendations)</a:t>
            </a:r>
          </a:p>
          <a:p>
            <a:pPr marL="457200" lvl="0" indent="-381000" algn="l" rtl="0">
              <a:spcBef>
                <a:spcPts val="0"/>
              </a:spcBef>
              <a:spcAft>
                <a:spcPts val="0"/>
              </a:spcAft>
              <a:buSzPts val="2400"/>
              <a:buFont typeface="Arial"/>
              <a:buChar char="●"/>
            </a:pPr>
            <a:r>
              <a:rPr lang="en" sz="2400" dirty="0" smtClean="0"/>
              <a:t>Words </a:t>
            </a:r>
            <a:r>
              <a:rPr lang="en" sz="2400" dirty="0"/>
              <a:t>per book, week, lifetime</a:t>
            </a:r>
            <a:endParaRPr sz="2400" dirty="0"/>
          </a:p>
          <a:p>
            <a:pPr marL="457200" lvl="0" indent="-381000" algn="l" rtl="0">
              <a:spcBef>
                <a:spcPts val="0"/>
              </a:spcBef>
              <a:spcAft>
                <a:spcPts val="0"/>
              </a:spcAft>
              <a:buSzPts val="2400"/>
              <a:buFont typeface="Arial"/>
              <a:buChar char="●"/>
            </a:pPr>
            <a:r>
              <a:rPr lang="en" sz="2400" dirty="0" smtClean="0"/>
              <a:t>BigWords per book, week, lifetime</a:t>
            </a:r>
            <a:endParaRPr sz="2400" dirty="0"/>
          </a:p>
          <a:p>
            <a:pPr marL="457200" lvl="0" indent="-381000" algn="l" rtl="0">
              <a:spcBef>
                <a:spcPts val="0"/>
              </a:spcBef>
              <a:spcAft>
                <a:spcPts val="0"/>
              </a:spcAft>
              <a:buSzPts val="2400"/>
              <a:buFont typeface="Arial"/>
              <a:buChar char="●"/>
            </a:pPr>
            <a:r>
              <a:rPr lang="en" sz="2400" dirty="0" smtClean="0"/>
              <a:t>Personalized </a:t>
            </a:r>
            <a:r>
              <a:rPr lang="en" sz="2400" smtClean="0"/>
              <a:t>book 	recommendations to </a:t>
            </a:r>
            <a:r>
              <a:rPr lang="en" sz="2400"/>
              <a:t>naturally </a:t>
            </a:r>
            <a:r>
              <a:rPr lang="en" sz="2400" smtClean="0"/>
              <a:t>	grow </a:t>
            </a:r>
            <a:r>
              <a:rPr lang="en" sz="2400" dirty="0" smtClean="0"/>
              <a:t>quantity </a:t>
            </a:r>
            <a:r>
              <a:rPr lang="en" sz="2400" smtClean="0"/>
              <a:t>&amp;  quality </a:t>
            </a:r>
            <a:r>
              <a:rPr lang="en" sz="2400" dirty="0"/>
              <a:t>of words</a:t>
            </a:r>
            <a:endParaRPr sz="2400" dirty="0"/>
          </a:p>
        </p:txBody>
      </p:sp>
      <p:pic>
        <p:nvPicPr>
          <p:cNvPr id="283" name="Google Shape;283;p46"/>
          <p:cNvPicPr preferRelativeResize="0"/>
          <p:nvPr/>
        </p:nvPicPr>
        <p:blipFill>
          <a:blip r:embed="rId3">
            <a:alphaModFix/>
          </a:blip>
          <a:stretch>
            <a:fillRect/>
          </a:stretch>
        </p:blipFill>
        <p:spPr>
          <a:xfrm>
            <a:off x="6345350" y="0"/>
            <a:ext cx="2798650" cy="5024974"/>
          </a:xfrm>
          <a:prstGeom prst="rect">
            <a:avLst/>
          </a:prstGeom>
          <a:noFill/>
          <a:ln>
            <a:noFill/>
          </a:ln>
        </p:spPr>
      </p:pic>
      <p:sp>
        <p:nvSpPr>
          <p:cNvPr id="284" name="Google Shape;284;p46"/>
          <p:cNvSpPr txBox="1"/>
          <p:nvPr/>
        </p:nvSpPr>
        <p:spPr>
          <a:xfrm>
            <a:off x="6766975" y="1062895"/>
            <a:ext cx="1955400" cy="47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i="1" dirty="0"/>
              <a:t>*Insert Name Here* Personalized Summary</a:t>
            </a:r>
            <a:endParaRPr sz="1300" i="1" dirty="0"/>
          </a:p>
        </p:txBody>
      </p:sp>
      <p:sp>
        <p:nvSpPr>
          <p:cNvPr id="285" name="Google Shape;285;p46"/>
          <p:cNvSpPr txBox="1"/>
          <p:nvPr/>
        </p:nvSpPr>
        <p:spPr>
          <a:xfrm>
            <a:off x="6766975" y="1698800"/>
            <a:ext cx="1955400" cy="5214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Total: 784 words!</a:t>
            </a:r>
            <a:endParaRPr b="1" dirty="0"/>
          </a:p>
          <a:p>
            <a:pPr marL="0" lvl="0" indent="0" algn="l" rtl="0">
              <a:spcBef>
                <a:spcPts val="0"/>
              </a:spcBef>
              <a:spcAft>
                <a:spcPts val="0"/>
              </a:spcAft>
              <a:buNone/>
            </a:pPr>
            <a:r>
              <a:rPr lang="en" b="1" dirty="0"/>
              <a:t>Life: 19,552 words!</a:t>
            </a:r>
            <a:endParaRPr b="1" dirty="0"/>
          </a:p>
        </p:txBody>
      </p:sp>
      <p:sp>
        <p:nvSpPr>
          <p:cNvPr id="286" name="Google Shape;286;p46"/>
          <p:cNvSpPr txBox="1"/>
          <p:nvPr/>
        </p:nvSpPr>
        <p:spPr>
          <a:xfrm>
            <a:off x="6766975" y="2259200"/>
            <a:ext cx="1955400" cy="521400"/>
          </a:xfrm>
          <a:prstGeom prst="rect">
            <a:avLst/>
          </a:prstGeom>
          <a:solidFill>
            <a:srgbClr val="B4A7D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Tier 1: </a:t>
            </a:r>
            <a:r>
              <a:rPr lang="en" b="1" dirty="0"/>
              <a:t>5 words!</a:t>
            </a:r>
            <a:endParaRPr b="1" dirty="0"/>
          </a:p>
          <a:p>
            <a:pPr marL="0" lvl="0" indent="0" algn="l" rtl="0">
              <a:spcBef>
                <a:spcPts val="0"/>
              </a:spcBef>
              <a:spcAft>
                <a:spcPts val="0"/>
              </a:spcAft>
              <a:buNone/>
            </a:pPr>
            <a:r>
              <a:rPr lang="en" dirty="0"/>
              <a:t>Total: </a:t>
            </a:r>
            <a:r>
              <a:rPr lang="en" b="1" dirty="0"/>
              <a:t>753 words!</a:t>
            </a:r>
            <a:endParaRPr b="1" dirty="0"/>
          </a:p>
          <a:p>
            <a:pPr marL="0" lvl="0" indent="0" algn="ctr" rtl="0">
              <a:spcBef>
                <a:spcPts val="0"/>
              </a:spcBef>
              <a:spcAft>
                <a:spcPts val="0"/>
              </a:spcAft>
              <a:buNone/>
            </a:pPr>
            <a:endParaRPr b="1" dirty="0"/>
          </a:p>
        </p:txBody>
      </p:sp>
      <p:sp>
        <p:nvSpPr>
          <p:cNvPr id="287" name="Google Shape;287;p46"/>
          <p:cNvSpPr txBox="1"/>
          <p:nvPr/>
        </p:nvSpPr>
        <p:spPr>
          <a:xfrm>
            <a:off x="6766975" y="2834100"/>
            <a:ext cx="1955400" cy="521400"/>
          </a:xfrm>
          <a:prstGeom prst="rect">
            <a:avLst/>
          </a:prstGeom>
          <a:solidFill>
            <a:srgbClr val="DD7E6B"/>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Tier 2: </a:t>
            </a:r>
            <a:r>
              <a:rPr lang="en" b="1" dirty="0">
                <a:solidFill>
                  <a:schemeClr val="dk1"/>
                </a:solidFill>
              </a:rPr>
              <a:t>1 word!</a:t>
            </a:r>
            <a:endParaRPr b="1"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Total: </a:t>
            </a:r>
            <a:r>
              <a:rPr lang="en" b="1" dirty="0">
                <a:solidFill>
                  <a:schemeClr val="dk1"/>
                </a:solidFill>
              </a:rPr>
              <a:t>753 words!</a:t>
            </a:r>
            <a:endParaRPr dirty="0"/>
          </a:p>
        </p:txBody>
      </p:sp>
      <p:sp>
        <p:nvSpPr>
          <p:cNvPr id="288" name="Google Shape;288;p46"/>
          <p:cNvSpPr/>
          <p:nvPr/>
        </p:nvSpPr>
        <p:spPr>
          <a:xfrm>
            <a:off x="6766975" y="3409000"/>
            <a:ext cx="1955400" cy="5214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6"/>
          <p:cNvSpPr txBox="1"/>
          <p:nvPr/>
        </p:nvSpPr>
        <p:spPr>
          <a:xfrm>
            <a:off x="6845275" y="3409000"/>
            <a:ext cx="1798800" cy="47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NEXT </a:t>
            </a:r>
            <a:r>
              <a:rPr lang="en" b="1" dirty="0"/>
              <a:t>BIG </a:t>
            </a:r>
            <a:r>
              <a:rPr lang="en" b="1" dirty="0" smtClean="0"/>
              <a:t>WORDS</a:t>
            </a:r>
            <a:r>
              <a:rPr lang="en" dirty="0" smtClean="0"/>
              <a:t> </a:t>
            </a:r>
            <a:r>
              <a:rPr lang="en" dirty="0"/>
              <a:t>BOOK!</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Summary information</a:t>
            </a:r>
            <a:endParaRPr lang="en-US" sz="6000" dirty="0"/>
          </a:p>
        </p:txBody>
      </p:sp>
      <p:sp>
        <p:nvSpPr>
          <p:cNvPr id="3" name="Text Placeholder 2"/>
          <p:cNvSpPr>
            <a:spLocks noGrp="1"/>
          </p:cNvSpPr>
          <p:nvPr>
            <p:ph type="body" idx="1"/>
          </p:nvPr>
        </p:nvSpPr>
        <p:spPr/>
        <p:txBody>
          <a:bodyPr/>
          <a:lstStyle/>
          <a:p>
            <a:pPr>
              <a:lnSpc>
                <a:spcPct val="100000"/>
              </a:lnSpc>
            </a:pPr>
            <a:r>
              <a:rPr lang="en-US" sz="4800" dirty="0" smtClean="0">
                <a:latin typeface="Economica" panose="020B0604020202020204" charset="0"/>
              </a:rPr>
              <a:t>Users: Parents of kids birth to three</a:t>
            </a:r>
          </a:p>
          <a:p>
            <a:pPr>
              <a:lnSpc>
                <a:spcPct val="100000"/>
              </a:lnSpc>
            </a:pPr>
            <a:r>
              <a:rPr lang="en-US" sz="4800" dirty="0" smtClean="0">
                <a:latin typeface="Economica" panose="020B0604020202020204" charset="0"/>
              </a:rPr>
              <a:t>Software type: Web application </a:t>
            </a:r>
          </a:p>
          <a:p>
            <a:pPr>
              <a:lnSpc>
                <a:spcPct val="100000"/>
              </a:lnSpc>
            </a:pPr>
            <a:r>
              <a:rPr lang="en-US" sz="4800" dirty="0" smtClean="0">
                <a:latin typeface="Economica" panose="020B0604020202020204" charset="0"/>
              </a:rPr>
              <a:t>Language: Java-based preferred</a:t>
            </a:r>
          </a:p>
          <a:p>
            <a:pPr>
              <a:lnSpc>
                <a:spcPct val="100000"/>
              </a:lnSpc>
            </a:pPr>
            <a:r>
              <a:rPr lang="en-US" sz="4800" dirty="0" smtClean="0">
                <a:latin typeface="Economica" panose="020B0604020202020204" charset="0"/>
              </a:rPr>
              <a:t>Other constraints/needs: database access, security for user names and DOB</a:t>
            </a:r>
          </a:p>
          <a:p>
            <a:endParaRPr lang="en-US" dirty="0" smtClean="0"/>
          </a:p>
          <a:p>
            <a:endParaRPr lang="en-US" dirty="0"/>
          </a:p>
        </p:txBody>
      </p:sp>
    </p:spTree>
    <p:extLst>
      <p:ext uri="{BB962C8B-B14F-4D97-AF65-F5344CB8AC3E}">
        <p14:creationId xmlns:p14="http://schemas.microsoft.com/office/powerpoint/2010/main" val="974359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5"/>
          <p:cNvSpPr txBox="1">
            <a:spLocks noGrp="1"/>
          </p:cNvSpPr>
          <p:nvPr>
            <p:ph type="ctrTitle"/>
          </p:nvPr>
        </p:nvSpPr>
        <p:spPr>
          <a:xfrm>
            <a:off x="3044700" y="590996"/>
            <a:ext cx="3054600" cy="280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a:t>BIG</a:t>
            </a:r>
            <a:endParaRPr sz="7200"/>
          </a:p>
          <a:p>
            <a:pPr marL="0" lvl="0" indent="0" algn="ctr" rtl="0">
              <a:spcBef>
                <a:spcPts val="0"/>
              </a:spcBef>
              <a:spcAft>
                <a:spcPts val="0"/>
              </a:spcAft>
              <a:buNone/>
            </a:pPr>
            <a:r>
              <a:rPr lang="en" sz="7200"/>
              <a:t>WORDS</a:t>
            </a:r>
            <a:endParaRPr sz="6000"/>
          </a:p>
        </p:txBody>
      </p:sp>
      <p:sp>
        <p:nvSpPr>
          <p:cNvPr id="108" name="Google Shape;108;p25"/>
          <p:cNvSpPr txBox="1">
            <a:spLocks noGrp="1"/>
          </p:cNvSpPr>
          <p:nvPr>
            <p:ph type="subTitle" idx="1"/>
          </p:nvPr>
        </p:nvSpPr>
        <p:spPr>
          <a:xfrm>
            <a:off x="3044700" y="3582900"/>
            <a:ext cx="3257400" cy="5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Growing the innovators of tomorrow...one word at a time.</a:t>
            </a:r>
            <a:endParaRPr/>
          </a:p>
        </p:txBody>
      </p:sp>
    </p:spTree>
    <p:extLst>
      <p:ext uri="{BB962C8B-B14F-4D97-AF65-F5344CB8AC3E}">
        <p14:creationId xmlns:p14="http://schemas.microsoft.com/office/powerpoint/2010/main" val="3213089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8"/>
          <p:cNvSpPr txBox="1">
            <a:spLocks noGrp="1"/>
          </p:cNvSpPr>
          <p:nvPr>
            <p:ph type="ctrTitle"/>
          </p:nvPr>
        </p:nvSpPr>
        <p:spPr>
          <a:xfrm>
            <a:off x="3044700" y="944622"/>
            <a:ext cx="3054600" cy="256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t>Our greatest natural resource is the minds of our children.</a:t>
            </a:r>
            <a:endParaRPr sz="4000" dirty="0"/>
          </a:p>
        </p:txBody>
      </p:sp>
      <p:sp>
        <p:nvSpPr>
          <p:cNvPr id="314" name="Google Shape;314;p48"/>
          <p:cNvSpPr txBox="1">
            <a:spLocks noGrp="1"/>
          </p:cNvSpPr>
          <p:nvPr>
            <p:ph type="subTitle" idx="1"/>
          </p:nvPr>
        </p:nvSpPr>
        <p:spPr>
          <a:xfrm>
            <a:off x="3044700" y="3505730"/>
            <a:ext cx="3054600" cy="701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-Walt Disney</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20622</TotalTime>
  <Words>428</Words>
  <Application>Microsoft Office PowerPoint</Application>
  <PresentationFormat>On-screen Show (16:9)</PresentationFormat>
  <Paragraphs>46</Paragraphs>
  <Slides>9</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Economica</vt:lpstr>
      <vt:lpstr>Arial</vt:lpstr>
      <vt:lpstr>Open Sans</vt:lpstr>
      <vt:lpstr>Simple Light</vt:lpstr>
      <vt:lpstr>Luxe</vt:lpstr>
      <vt:lpstr>BIG WORDS</vt:lpstr>
      <vt:lpstr>Societal Challenge: Skills Gaps</vt:lpstr>
      <vt:lpstr>Evidence-based solution:</vt:lpstr>
      <vt:lpstr>Words Grow Brains:</vt:lpstr>
      <vt:lpstr>Current Challenges:</vt:lpstr>
      <vt:lpstr>BigWords</vt:lpstr>
      <vt:lpstr>Summary information</vt:lpstr>
      <vt:lpstr>BIG WORDS</vt:lpstr>
      <vt:lpstr>Our greatest natural resource is the minds of our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WORDS</dc:title>
  <dc:creator>Jennifer Stone</dc:creator>
  <cp:lastModifiedBy>Jennifer Stone</cp:lastModifiedBy>
  <cp:revision>33</cp:revision>
  <dcterms:modified xsi:type="dcterms:W3CDTF">2021-08-19T19:37:46Z</dcterms:modified>
</cp:coreProperties>
</file>