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Fira Sans Medium"/>
      <p:regular r:id="rId15"/>
      <p:bold r:id="rId16"/>
      <p:italic r:id="rId17"/>
      <p:boldItalic r:id="rId18"/>
    </p:embeddedFont>
    <p:embeddedFont>
      <p:font typeface="Fira Sans SemiBold"/>
      <p:regular r:id="rId19"/>
      <p:bold r:id="rId20"/>
      <p:italic r:id="rId21"/>
      <p:boldItalic r:id="rId22"/>
    </p:embeddedFont>
    <p:embeddedFont>
      <p:font typeface="Fira Sans"/>
      <p:regular r:id="rId23"/>
      <p:bold r:id="rId24"/>
      <p:italic r:id="rId25"/>
      <p:boldItalic r:id="rId26"/>
    </p:embeddedFont>
    <p:embeddedFont>
      <p:font typeface="Fira Sans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SemiBold-bold.fntdata"/><Relationship Id="rId22" Type="http://schemas.openxmlformats.org/officeDocument/2006/relationships/font" Target="fonts/FiraSansSemiBold-boldItalic.fntdata"/><Relationship Id="rId21" Type="http://schemas.openxmlformats.org/officeDocument/2006/relationships/font" Target="fonts/FiraSansSemiBold-italic.fntdata"/><Relationship Id="rId24" Type="http://schemas.openxmlformats.org/officeDocument/2006/relationships/font" Target="fonts/FiraSans-bold.fntdata"/><Relationship Id="rId23" Type="http://schemas.openxmlformats.org/officeDocument/2006/relationships/font" Target="fonts/Fira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-boldItalic.fntdata"/><Relationship Id="rId25" Type="http://schemas.openxmlformats.org/officeDocument/2006/relationships/font" Target="fonts/FiraSans-italic.fntdata"/><Relationship Id="rId28" Type="http://schemas.openxmlformats.org/officeDocument/2006/relationships/font" Target="fonts/FiraSansLight-bold.fntdata"/><Relationship Id="rId27" Type="http://schemas.openxmlformats.org/officeDocument/2006/relationships/font" Target="fonts/FiraSans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iraSans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FiraSans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FiraSansMedium-regular.fntdata"/><Relationship Id="rId14" Type="http://schemas.openxmlformats.org/officeDocument/2006/relationships/slide" Target="slides/slide10.xml"/><Relationship Id="rId17" Type="http://schemas.openxmlformats.org/officeDocument/2006/relationships/font" Target="fonts/FiraSansMedium-italic.fntdata"/><Relationship Id="rId16" Type="http://schemas.openxmlformats.org/officeDocument/2006/relationships/font" Target="fonts/FiraSansMedium-bold.fntdata"/><Relationship Id="rId19" Type="http://schemas.openxmlformats.org/officeDocument/2006/relationships/font" Target="fonts/FiraSansSemiBold-regular.fntdata"/><Relationship Id="rId18" Type="http://schemas.openxmlformats.org/officeDocument/2006/relationships/font" Target="fonts/FiraSans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aeb3a92d9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aeb3a92d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ad7533a96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ad7533a9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79100" y="1991825"/>
            <a:ext cx="557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gradFill>
          <a:gsLst>
            <a:gs pos="0">
              <a:schemeClr val="accent2"/>
            </a:gs>
            <a:gs pos="72000">
              <a:schemeClr val="accent3"/>
            </a:gs>
            <a:gs pos="100000">
              <a:schemeClr val="accent3"/>
            </a:gs>
          </a:gsLst>
          <a:lin ang="540070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406400" lvl="1" marL="9144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-406400" lvl="2" marL="13716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-406400" lvl="3" marL="18288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-406400" lvl="4" marL="22860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-406400" lvl="5" marL="27432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-406400" lvl="6" marL="32004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-406400" lvl="7" marL="3657600" rtl="0" algn="ctr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-406400" lvl="8" marL="4114800" rtl="0" algn="ctr">
              <a:spcBef>
                <a:spcPts val="800"/>
              </a:spcBef>
              <a:spcAft>
                <a:spcPts val="80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3593400" y="2862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9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79100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175738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572375" y="1492425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779100" y="4406300"/>
            <a:ext cx="6477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ctrTitle"/>
          </p:nvPr>
        </p:nvSpPr>
        <p:spPr>
          <a:xfrm>
            <a:off x="733825" y="769600"/>
            <a:ext cx="557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Earth Stewards </a:t>
            </a:r>
            <a:endParaRPr/>
          </a:p>
        </p:txBody>
      </p:sp>
      <p:pic>
        <p:nvPicPr>
          <p:cNvPr id="85" name="Google Shape;8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175" y="110313"/>
            <a:ext cx="4922824" cy="49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781250" y="4403575"/>
            <a:ext cx="43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Daniel Toben, Ildar Sagdejev 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3. Output Data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779100" y="1492425"/>
            <a:ext cx="6693300" cy="24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Output data in any format you prefer! Our goal is something we can render in ArcGIS, Leaflet JS, and Google Maps API.  </a:t>
            </a:r>
            <a:endParaRPr b="1" sz="2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4236400" y="26246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4236400" y="3232900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Background, </a:t>
            </a:r>
            <a:r>
              <a:rPr b="1" lang="en" sz="1200"/>
              <a:t>Social media, </a:t>
            </a:r>
            <a:r>
              <a:rPr b="1" lang="en" sz="1200"/>
              <a:t>Volunteerism, Accomplishments, outreach.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400" y="836000"/>
            <a:ext cx="1675074" cy="166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875" y="853475"/>
            <a:ext cx="1625225" cy="16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>
            <p:ph type="title"/>
          </p:nvPr>
        </p:nvSpPr>
        <p:spPr>
          <a:xfrm>
            <a:off x="501800" y="2374800"/>
            <a:ext cx="4476000" cy="59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GIS Mapping of Littering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774563" y="3232900"/>
            <a:ext cx="3252900" cy="12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Fira Sans"/>
                <a:ea typeface="Fira Sans"/>
                <a:cs typeface="Fira Sans"/>
                <a:sym typeface="Fira Sans"/>
              </a:rPr>
              <a:t>5 minutes long</a:t>
            </a:r>
            <a:endParaRPr b="1" sz="1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725" y="1096875"/>
            <a:ext cx="2949750" cy="29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885300" y="1598025"/>
            <a:ext cx="235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Litter Map</a:t>
            </a:r>
            <a:endParaRPr b="1" sz="48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612525" y="779775"/>
            <a:ext cx="5715000" cy="23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182875" spcFirstLastPara="1" rIns="182875" wrap="square" tIns="18287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Let people report </a:t>
            </a: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litter on a global map.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Connect local municipalities with automatic notification. 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Mark cleanups done by the earth stewards. 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Provide data to governments.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Build predictive map of littering.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16613" l="14365" r="5467" t="6004"/>
          <a:stretch/>
        </p:blipFill>
        <p:spPr>
          <a:xfrm>
            <a:off x="1846025" y="732525"/>
            <a:ext cx="5360399" cy="367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91475" y="1212500"/>
            <a:ext cx="3562500" cy="6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Predict where littering will occur to lead people to volunteer to cleanup there. 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ctrTitle"/>
          </p:nvPr>
        </p:nvSpPr>
        <p:spPr>
          <a:xfrm>
            <a:off x="69455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18" name="Google Shape;118;p16"/>
          <p:cNvSpPr txBox="1"/>
          <p:nvPr>
            <p:ph idx="1" type="subTitle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FFFFFF"/>
                </a:solidFill>
              </a:rPr>
              <a:t>Trash always begins near populated areas, and it always flows down streams away from them.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7062378" y="2810300"/>
            <a:ext cx="1204570" cy="23262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atin typeface="Fira Sans;600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has three parts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Pull data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Perform logic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Output data</a:t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050" y="798937"/>
            <a:ext cx="3615900" cy="354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>
            <a:off x="3855775" y="1232550"/>
            <a:ext cx="2459250" cy="2401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294075" y="1571250"/>
            <a:ext cx="2760600" cy="221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182875" spcFirstLastPara="1" rIns="182875" wrap="square" tIns="1828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“Key:Value” Pairs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Amenity:Convenience Store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608 W. Corporation St.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36.002179, 78.90369</a:t>
            </a:r>
            <a:r>
              <a:rPr lang="en">
                <a:latin typeface="Fira Sans Light"/>
                <a:ea typeface="Fira Sans Light"/>
                <a:cs typeface="Fira Sans Light"/>
                <a:sym typeface="Fira Sans Light"/>
              </a:rPr>
              <a:t>7</a:t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594450" y="323000"/>
            <a:ext cx="53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1. Pull Data.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API query for “amenities” on Open Street Maps which is a free library/open source mapping project.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Download whole library from OSM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Census Reports, OpenLitterMap, Water/Current paths, Windy, Currents, Public GIS Data, more.</a:t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Option 1. Simply provide you with a set of rules the logic can have that will give us an accurate prediction of littering.</a:t>
            </a:r>
            <a:endParaRPr sz="24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2. Perform Logic</a:t>
            </a:r>
            <a:endParaRPr/>
          </a:p>
        </p:txBody>
      </p:sp>
      <p:sp>
        <p:nvSpPr>
          <p:cNvPr id="148" name="Google Shape;148;p20"/>
          <p:cNvSpPr txBox="1"/>
          <p:nvPr>
            <p:ph idx="2" type="body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400"/>
              <a:t>Option 2. Flexible framework </a:t>
            </a:r>
            <a:r>
              <a:rPr b="1" lang="en" sz="2400"/>
              <a:t>for developing logic algorithms over time.</a:t>
            </a:r>
            <a:endParaRPr sz="2400"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