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avi" ContentType="video/x-msvideo"/>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6" r:id="rId3"/>
    <p:sldId id="258" r:id="rId4"/>
    <p:sldId id="259" r:id="rId5"/>
    <p:sldId id="257" r:id="rId6"/>
    <p:sldId id="263" r:id="rId7"/>
    <p:sldId id="265" r:id="rId8"/>
    <p:sldId id="260" r:id="rId9"/>
    <p:sldId id="262" r:id="rId10"/>
    <p:sldId id="261"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tkins, Justin" initials="WJ" lastIdx="2" clrIdx="0">
    <p:extLst>
      <p:ext uri="{19B8F6BF-5375-455C-9EA6-DF929625EA0E}">
        <p15:presenceInfo xmlns:p15="http://schemas.microsoft.com/office/powerpoint/2012/main" userId="S::justinmw@ad.unc.edu::a8aa50e9-81b1-4084-8aae-143cd380bd9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14" autoAdjust="0"/>
    <p:restoredTop sz="71827"/>
  </p:normalViewPr>
  <p:slideViewPr>
    <p:cSldViewPr snapToGrid="0" showGuides="1">
      <p:cViewPr varScale="1">
        <p:scale>
          <a:sx n="91" d="100"/>
          <a:sy n="91" d="100"/>
        </p:scale>
        <p:origin x="1542" y="96"/>
      </p:cViewPr>
      <p:guideLst>
        <p:guide orient="horz" pos="2160"/>
        <p:guide pos="3840"/>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DEBC48-B89A-E64F-B2E6-972B58BD28DD}" type="datetimeFigureOut">
              <a:rPr lang="en-US" smtClean="0"/>
              <a:t>8/14/2020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460B8-0A78-1246-84B0-BC5B661F03B4}" type="slidenum">
              <a:rPr lang="en-US" smtClean="0"/>
              <a:t>‹#›</a:t>
            </a:fld>
            <a:endParaRPr lang="en-US"/>
          </a:p>
        </p:txBody>
      </p:sp>
    </p:spTree>
    <p:extLst>
      <p:ext uri="{BB962C8B-B14F-4D97-AF65-F5344CB8AC3E}">
        <p14:creationId xmlns:p14="http://schemas.microsoft.com/office/powerpoint/2010/main" val="1918779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5460B8-0A78-1246-84B0-BC5B661F03B4}" type="slidenum">
              <a:rPr lang="en-US" smtClean="0"/>
              <a:t>4</a:t>
            </a:fld>
            <a:endParaRPr lang="en-US"/>
          </a:p>
        </p:txBody>
      </p:sp>
    </p:spTree>
    <p:extLst>
      <p:ext uri="{BB962C8B-B14F-4D97-AF65-F5344CB8AC3E}">
        <p14:creationId xmlns:p14="http://schemas.microsoft.com/office/powerpoint/2010/main" val="2604732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could choose other images from the presentation_7_27.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could get some inspiration for the user interface from the paper</a:t>
            </a:r>
            <a:r>
              <a:rPr lang="en-US" b="1" dirty="0"/>
              <a:t>: </a:t>
            </a:r>
            <a:r>
              <a:rPr lang="en-US" sz="1200" b="1" kern="1200" dirty="0">
                <a:solidFill>
                  <a:schemeClr val="tx1"/>
                </a:solidFill>
                <a:effectLst/>
                <a:latin typeface="+mn-lt"/>
                <a:ea typeface="+mn-ea"/>
                <a:cs typeface="+mn-cs"/>
              </a:rPr>
              <a:t>Accurate and versatile 3D segmentation of plant tissues at cellular resolution, sent by Khem. </a:t>
            </a:r>
            <a:r>
              <a:rPr lang="en-US" sz="1200" b="0" kern="1200" dirty="0">
                <a:solidFill>
                  <a:schemeClr val="tx1"/>
                </a:solidFill>
                <a:effectLst/>
                <a:latin typeface="+mn-lt"/>
                <a:ea typeface="+mn-ea"/>
                <a:cs typeface="+mn-cs"/>
              </a:rPr>
              <a:t>In my opinion, It should be integrated with the </a:t>
            </a:r>
            <a:r>
              <a:rPr lang="en-US" sz="1200" i="1" kern="1200" dirty="0">
                <a:solidFill>
                  <a:schemeClr val="tx1"/>
                </a:solidFill>
                <a:effectLst/>
                <a:latin typeface="+mn-lt"/>
                <a:ea typeface="+mn-ea"/>
                <a:cs typeface="+mn-cs"/>
              </a:rPr>
              <a:t>graph partitioning </a:t>
            </a:r>
            <a:r>
              <a:rPr lang="en-US" sz="1200" i="0" kern="1200" dirty="0">
                <a:solidFill>
                  <a:schemeClr val="tx1"/>
                </a:solidFill>
                <a:effectLst/>
                <a:latin typeface="+mn-lt"/>
                <a:ea typeface="+mn-ea"/>
                <a:cs typeface="+mn-cs"/>
              </a:rPr>
              <a:t>part, which means how to manipulate the segmentation mask from CNN prediction for our purpose. The post processing could combine local (for each ROI) and global processing (for all the image). And after this customization/post-processing, the user could get the results by one or two click on the ROI.</a:t>
            </a:r>
            <a:endParaRPr lang="en-US" i="0" dirty="0">
              <a:effectLst/>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
            </a:r>
            <a:br>
              <a:rPr lang="en-US" sz="1200" b="1" i="0" kern="1200" dirty="0">
                <a:solidFill>
                  <a:schemeClr val="tx1"/>
                </a:solidFill>
                <a:effectLst/>
                <a:latin typeface="+mn-lt"/>
                <a:ea typeface="+mn-ea"/>
                <a:cs typeface="+mn-cs"/>
              </a:rPr>
            </a:br>
            <a:endParaRPr lang="en-US" b="1" i="0"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D95460B8-0A78-1246-84B0-BC5B661F03B4}" type="slidenum">
              <a:rPr lang="en-US" smtClean="0"/>
              <a:t>9</a:t>
            </a:fld>
            <a:endParaRPr lang="en-US"/>
          </a:p>
        </p:txBody>
      </p:sp>
    </p:spTree>
    <p:extLst>
      <p:ext uri="{BB962C8B-B14F-4D97-AF65-F5344CB8AC3E}">
        <p14:creationId xmlns:p14="http://schemas.microsoft.com/office/powerpoint/2010/main" val="2298221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91D0231-5F93-4620-B7E7-D7E001612363}" type="datetimeFigureOut">
              <a:rPr lang="en-US" smtClean="0"/>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E9B2C-D5AB-4123-81C8-5602CC265A65}" type="slidenum">
              <a:rPr lang="en-US" smtClean="0"/>
              <a:t>‹#›</a:t>
            </a:fld>
            <a:endParaRPr lang="en-US"/>
          </a:p>
        </p:txBody>
      </p:sp>
    </p:spTree>
    <p:extLst>
      <p:ext uri="{BB962C8B-B14F-4D97-AF65-F5344CB8AC3E}">
        <p14:creationId xmlns:p14="http://schemas.microsoft.com/office/powerpoint/2010/main" val="3666347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D0231-5F93-4620-B7E7-D7E001612363}" type="datetimeFigureOut">
              <a:rPr lang="en-US" smtClean="0"/>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E9B2C-D5AB-4123-81C8-5602CC265A65}" type="slidenum">
              <a:rPr lang="en-US" smtClean="0"/>
              <a:t>‹#›</a:t>
            </a:fld>
            <a:endParaRPr lang="en-US"/>
          </a:p>
        </p:txBody>
      </p:sp>
    </p:spTree>
    <p:extLst>
      <p:ext uri="{BB962C8B-B14F-4D97-AF65-F5344CB8AC3E}">
        <p14:creationId xmlns:p14="http://schemas.microsoft.com/office/powerpoint/2010/main" val="4294131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D0231-5F93-4620-B7E7-D7E001612363}" type="datetimeFigureOut">
              <a:rPr lang="en-US" smtClean="0"/>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E9B2C-D5AB-4123-81C8-5602CC265A65}" type="slidenum">
              <a:rPr lang="en-US" smtClean="0"/>
              <a:t>‹#›</a:t>
            </a:fld>
            <a:endParaRPr lang="en-US"/>
          </a:p>
        </p:txBody>
      </p:sp>
    </p:spTree>
    <p:extLst>
      <p:ext uri="{BB962C8B-B14F-4D97-AF65-F5344CB8AC3E}">
        <p14:creationId xmlns:p14="http://schemas.microsoft.com/office/powerpoint/2010/main" val="4201312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D0231-5F93-4620-B7E7-D7E001612363}" type="datetimeFigureOut">
              <a:rPr lang="en-US" smtClean="0"/>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E9B2C-D5AB-4123-81C8-5602CC265A65}" type="slidenum">
              <a:rPr lang="en-US" smtClean="0"/>
              <a:t>‹#›</a:t>
            </a:fld>
            <a:endParaRPr lang="en-US"/>
          </a:p>
        </p:txBody>
      </p:sp>
    </p:spTree>
    <p:extLst>
      <p:ext uri="{BB962C8B-B14F-4D97-AF65-F5344CB8AC3E}">
        <p14:creationId xmlns:p14="http://schemas.microsoft.com/office/powerpoint/2010/main" val="3491790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91D0231-5F93-4620-B7E7-D7E001612363}" type="datetimeFigureOut">
              <a:rPr lang="en-US" smtClean="0"/>
              <a:t>8/14/2020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E9B2C-D5AB-4123-81C8-5602CC265A65}" type="slidenum">
              <a:rPr lang="en-US" smtClean="0"/>
              <a:t>‹#›</a:t>
            </a:fld>
            <a:endParaRPr lang="en-US"/>
          </a:p>
        </p:txBody>
      </p:sp>
    </p:spTree>
    <p:extLst>
      <p:ext uri="{BB962C8B-B14F-4D97-AF65-F5344CB8AC3E}">
        <p14:creationId xmlns:p14="http://schemas.microsoft.com/office/powerpoint/2010/main" val="4102412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D0231-5F93-4620-B7E7-D7E001612363}" type="datetimeFigureOut">
              <a:rPr lang="en-US" smtClean="0"/>
              <a:t>8/14/2020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E9B2C-D5AB-4123-81C8-5602CC265A65}" type="slidenum">
              <a:rPr lang="en-US" smtClean="0"/>
              <a:t>‹#›</a:t>
            </a:fld>
            <a:endParaRPr lang="en-US"/>
          </a:p>
        </p:txBody>
      </p:sp>
    </p:spTree>
    <p:extLst>
      <p:ext uri="{BB962C8B-B14F-4D97-AF65-F5344CB8AC3E}">
        <p14:creationId xmlns:p14="http://schemas.microsoft.com/office/powerpoint/2010/main" val="99771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D0231-5F93-4620-B7E7-D7E001612363}" type="datetimeFigureOut">
              <a:rPr lang="en-US" smtClean="0"/>
              <a:t>8/14/2020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E9B2C-D5AB-4123-81C8-5602CC265A65}" type="slidenum">
              <a:rPr lang="en-US" smtClean="0"/>
              <a:t>‹#›</a:t>
            </a:fld>
            <a:endParaRPr lang="en-US"/>
          </a:p>
        </p:txBody>
      </p:sp>
    </p:spTree>
    <p:extLst>
      <p:ext uri="{BB962C8B-B14F-4D97-AF65-F5344CB8AC3E}">
        <p14:creationId xmlns:p14="http://schemas.microsoft.com/office/powerpoint/2010/main" val="2882889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1D0231-5F93-4620-B7E7-D7E001612363}" type="datetimeFigureOut">
              <a:rPr lang="en-US" smtClean="0"/>
              <a:t>8/14/2020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E9B2C-D5AB-4123-81C8-5602CC265A65}" type="slidenum">
              <a:rPr lang="en-US" smtClean="0"/>
              <a:t>‹#›</a:t>
            </a:fld>
            <a:endParaRPr lang="en-US"/>
          </a:p>
        </p:txBody>
      </p:sp>
    </p:spTree>
    <p:extLst>
      <p:ext uri="{BB962C8B-B14F-4D97-AF65-F5344CB8AC3E}">
        <p14:creationId xmlns:p14="http://schemas.microsoft.com/office/powerpoint/2010/main" val="1474148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D0231-5F93-4620-B7E7-D7E001612363}" type="datetimeFigureOut">
              <a:rPr lang="en-US" smtClean="0"/>
              <a:t>8/14/2020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E9B2C-D5AB-4123-81C8-5602CC265A65}" type="slidenum">
              <a:rPr lang="en-US" smtClean="0"/>
              <a:t>‹#›</a:t>
            </a:fld>
            <a:endParaRPr lang="en-US"/>
          </a:p>
        </p:txBody>
      </p:sp>
    </p:spTree>
    <p:extLst>
      <p:ext uri="{BB962C8B-B14F-4D97-AF65-F5344CB8AC3E}">
        <p14:creationId xmlns:p14="http://schemas.microsoft.com/office/powerpoint/2010/main" val="272371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1D0231-5F93-4620-B7E7-D7E001612363}" type="datetimeFigureOut">
              <a:rPr lang="en-US" smtClean="0"/>
              <a:t>8/14/2020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E9B2C-D5AB-4123-81C8-5602CC265A65}" type="slidenum">
              <a:rPr lang="en-US" smtClean="0"/>
              <a:t>‹#›</a:t>
            </a:fld>
            <a:endParaRPr lang="en-US"/>
          </a:p>
        </p:txBody>
      </p:sp>
    </p:spTree>
    <p:extLst>
      <p:ext uri="{BB962C8B-B14F-4D97-AF65-F5344CB8AC3E}">
        <p14:creationId xmlns:p14="http://schemas.microsoft.com/office/powerpoint/2010/main" val="75038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1D0231-5F93-4620-B7E7-D7E001612363}" type="datetimeFigureOut">
              <a:rPr lang="en-US" smtClean="0"/>
              <a:t>8/14/2020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E9B2C-D5AB-4123-81C8-5602CC265A65}" type="slidenum">
              <a:rPr lang="en-US" smtClean="0"/>
              <a:t>‹#›</a:t>
            </a:fld>
            <a:endParaRPr lang="en-US"/>
          </a:p>
        </p:txBody>
      </p:sp>
    </p:spTree>
    <p:extLst>
      <p:ext uri="{BB962C8B-B14F-4D97-AF65-F5344CB8AC3E}">
        <p14:creationId xmlns:p14="http://schemas.microsoft.com/office/powerpoint/2010/main" val="89377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D0231-5F93-4620-B7E7-D7E001612363}" type="datetimeFigureOut">
              <a:rPr lang="en-US" smtClean="0"/>
              <a:t>8/14/2020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E9B2C-D5AB-4123-81C8-5602CC265A65}" type="slidenum">
              <a:rPr lang="en-US" smtClean="0"/>
              <a:t>‹#›</a:t>
            </a:fld>
            <a:endParaRPr lang="en-US"/>
          </a:p>
        </p:txBody>
      </p:sp>
    </p:spTree>
    <p:extLst>
      <p:ext uri="{BB962C8B-B14F-4D97-AF65-F5344CB8AC3E}">
        <p14:creationId xmlns:p14="http://schemas.microsoft.com/office/powerpoint/2010/main" val="3497787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19" y="-1415963"/>
            <a:ext cx="12192000" cy="8123356"/>
          </a:xfrm>
          <a:prstGeom prst="rect">
            <a:avLst/>
          </a:prstGeom>
        </p:spPr>
      </p:pic>
      <p:sp>
        <p:nvSpPr>
          <p:cNvPr id="2" name="Title 1"/>
          <p:cNvSpPr>
            <a:spLocks noGrp="1"/>
          </p:cNvSpPr>
          <p:nvPr>
            <p:ph type="ctrTitle"/>
          </p:nvPr>
        </p:nvSpPr>
        <p:spPr>
          <a:xfrm>
            <a:off x="5717627" y="1509422"/>
            <a:ext cx="6474372" cy="4302675"/>
          </a:xfrm>
        </p:spPr>
        <p:txBody>
          <a:bodyPr>
            <a:noAutofit/>
          </a:bodyPr>
          <a:lstStyle/>
          <a:p>
            <a:r>
              <a:rPr lang="en-US" sz="4400" b="1" dirty="0">
                <a:solidFill>
                  <a:srgbClr val="C00000"/>
                </a:solidFill>
                <a:latin typeface="Adobe Kaiti Std R" panose="02020400000000000000" pitchFamily="18" charset="-128"/>
                <a:ea typeface="Adobe Kaiti Std R" panose="02020400000000000000" pitchFamily="18" charset="-128"/>
              </a:rPr>
              <a:t>Building an Interface between User and Convolutional Neural Network-Segmented Cells and the </a:t>
            </a:r>
            <a:r>
              <a:rPr lang="en-US" sz="4400" b="1" dirty="0" err="1">
                <a:solidFill>
                  <a:srgbClr val="C00000"/>
                </a:solidFill>
                <a:latin typeface="Adobe Kaiti Std R" panose="02020400000000000000" pitchFamily="18" charset="-128"/>
                <a:ea typeface="Adobe Kaiti Std R" panose="02020400000000000000" pitchFamily="18" charset="-128"/>
              </a:rPr>
              <a:t>Microscopist</a:t>
            </a:r>
            <a:r>
              <a:rPr lang="en-US" sz="4400" b="1" dirty="0">
                <a:solidFill>
                  <a:srgbClr val="C00000"/>
                </a:solidFill>
                <a:latin typeface="Adobe Kaiti Std R" panose="02020400000000000000" pitchFamily="18" charset="-128"/>
                <a:ea typeface="Adobe Kaiti Std R" panose="02020400000000000000" pitchFamily="18" charset="-128"/>
              </a:rPr>
              <a:t> for Analytical  Descriptions</a:t>
            </a:r>
            <a:br>
              <a:rPr lang="en-US" sz="4400" b="1" dirty="0">
                <a:solidFill>
                  <a:srgbClr val="C00000"/>
                </a:solidFill>
                <a:latin typeface="Adobe Kaiti Std R" panose="02020400000000000000" pitchFamily="18" charset="-128"/>
                <a:ea typeface="Adobe Kaiti Std R" panose="02020400000000000000" pitchFamily="18" charset="-128"/>
              </a:rPr>
            </a:br>
            <a:r>
              <a:rPr lang="en-US" sz="4400" b="1" dirty="0">
                <a:solidFill>
                  <a:srgbClr val="C00000"/>
                </a:solidFill>
                <a:latin typeface="Adobe Kaiti Std R" panose="02020400000000000000" pitchFamily="18" charset="-128"/>
                <a:ea typeface="Adobe Kaiti Std R" panose="02020400000000000000" pitchFamily="18" charset="-128"/>
              </a:rPr>
              <a:t> of Subcellular </a:t>
            </a:r>
            <a:br>
              <a:rPr lang="en-US" sz="4400" b="1" dirty="0">
                <a:solidFill>
                  <a:srgbClr val="C00000"/>
                </a:solidFill>
                <a:latin typeface="Adobe Kaiti Std R" panose="02020400000000000000" pitchFamily="18" charset="-128"/>
                <a:ea typeface="Adobe Kaiti Std R" panose="02020400000000000000" pitchFamily="18" charset="-128"/>
              </a:rPr>
            </a:br>
            <a:r>
              <a:rPr lang="en-US" sz="4400" b="1" dirty="0">
                <a:solidFill>
                  <a:srgbClr val="C00000"/>
                </a:solidFill>
                <a:latin typeface="Adobe Kaiti Std R" panose="02020400000000000000" pitchFamily="18" charset="-128"/>
                <a:ea typeface="Adobe Kaiti Std R" panose="02020400000000000000" pitchFamily="18" charset="-128"/>
              </a:rPr>
              <a:t>Time and Space</a:t>
            </a:r>
          </a:p>
        </p:txBody>
      </p:sp>
      <p:sp>
        <p:nvSpPr>
          <p:cNvPr id="5" name="Rectangle 4"/>
          <p:cNvSpPr/>
          <p:nvPr/>
        </p:nvSpPr>
        <p:spPr>
          <a:xfrm>
            <a:off x="6189233" y="7321519"/>
            <a:ext cx="6096000" cy="646331"/>
          </a:xfrm>
          <a:prstGeom prst="rect">
            <a:avLst/>
          </a:prstGeom>
        </p:spPr>
        <p:txBody>
          <a:bodyPr>
            <a:spAutoFit/>
          </a:bodyPr>
          <a:lstStyle/>
          <a:p>
            <a:r>
              <a:rPr lang="en-US" dirty="0"/>
              <a:t>https://nulltx.com/deep-neural-network-creates-surprisingly-accurate-simulations-of-the-universe/</a:t>
            </a:r>
          </a:p>
        </p:txBody>
      </p:sp>
      <p:sp>
        <p:nvSpPr>
          <p:cNvPr id="8" name="Rectangle 7"/>
          <p:cNvSpPr/>
          <p:nvPr/>
        </p:nvSpPr>
        <p:spPr>
          <a:xfrm>
            <a:off x="5608319" y="6287723"/>
            <a:ext cx="8107679" cy="276999"/>
          </a:xfrm>
          <a:prstGeom prst="rect">
            <a:avLst/>
          </a:prstGeom>
        </p:spPr>
        <p:txBody>
          <a:bodyPr wrap="square">
            <a:spAutoFit/>
          </a:bodyPr>
          <a:lstStyle/>
          <a:p>
            <a:r>
              <a:rPr lang="en-US" sz="1200" dirty="0"/>
              <a:t>https://nulltx.com/deep-neural-network-creates-surprisingly-accurate-simulations-of-the-universe/</a:t>
            </a:r>
          </a:p>
        </p:txBody>
      </p:sp>
    </p:spTree>
    <p:extLst>
      <p:ext uri="{BB962C8B-B14F-4D97-AF65-F5344CB8AC3E}">
        <p14:creationId xmlns:p14="http://schemas.microsoft.com/office/powerpoint/2010/main" val="1051716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Goal</a:t>
            </a:r>
          </a:p>
        </p:txBody>
      </p:sp>
      <p:sp>
        <p:nvSpPr>
          <p:cNvPr id="3" name="Content Placeholder 2"/>
          <p:cNvSpPr>
            <a:spLocks noGrp="1"/>
          </p:cNvSpPr>
          <p:nvPr>
            <p:ph idx="1"/>
          </p:nvPr>
        </p:nvSpPr>
        <p:spPr/>
        <p:txBody>
          <a:bodyPr/>
          <a:lstStyle/>
          <a:p>
            <a:r>
              <a:rPr lang="en-US" b="1" dirty="0">
                <a:solidFill>
                  <a:schemeClr val="accent1"/>
                </a:solidFill>
              </a:rPr>
              <a:t>Create a user-friendly interface that permits the </a:t>
            </a:r>
            <a:r>
              <a:rPr lang="en-US" b="1" dirty="0" err="1">
                <a:solidFill>
                  <a:schemeClr val="accent1"/>
                </a:solidFill>
              </a:rPr>
              <a:t>microscopist</a:t>
            </a:r>
            <a:r>
              <a:rPr lang="en-US" b="1" dirty="0">
                <a:solidFill>
                  <a:schemeClr val="accent1"/>
                </a:solidFill>
              </a:rPr>
              <a:t> to evaluate the CNN results and then to select regions of interest.</a:t>
            </a:r>
          </a:p>
          <a:p>
            <a:r>
              <a:rPr lang="en-US" b="1" dirty="0">
                <a:solidFill>
                  <a:schemeClr val="accent1"/>
                </a:solidFill>
              </a:rPr>
              <a:t>In the selected regions, </a:t>
            </a:r>
            <a:r>
              <a:rPr lang="en-US" b="1" i="1" dirty="0">
                <a:solidFill>
                  <a:schemeClr val="accent1"/>
                </a:solidFill>
              </a:rPr>
              <a:t>we simply want to know </a:t>
            </a:r>
            <a:r>
              <a:rPr lang="en-US" b="1" dirty="0">
                <a:solidFill>
                  <a:schemeClr val="accent1"/>
                </a:solidFill>
              </a:rPr>
              <a:t>the proportion of fluorescent pixels of one annotation vs. another.</a:t>
            </a:r>
          </a:p>
          <a:p>
            <a:r>
              <a:rPr lang="en-US" b="1" dirty="0">
                <a:solidFill>
                  <a:schemeClr val="accent1"/>
                </a:solidFill>
              </a:rPr>
              <a:t>If there is time in the semester, we would like to be able to add more sophisticated analyses</a:t>
            </a:r>
          </a:p>
        </p:txBody>
      </p:sp>
    </p:spTree>
    <p:extLst>
      <p:ext uri="{BB962C8B-B14F-4D97-AF65-F5344CB8AC3E}">
        <p14:creationId xmlns:p14="http://schemas.microsoft.com/office/powerpoint/2010/main" val="3600165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607" y="396655"/>
            <a:ext cx="10515600" cy="1325563"/>
          </a:xfrm>
        </p:spPr>
        <p:txBody>
          <a:bodyPr/>
          <a:lstStyle/>
          <a:p>
            <a:r>
              <a:rPr lang="en-US" b="1" dirty="0" smtClean="0"/>
              <a:t>Project Goals</a:t>
            </a:r>
            <a:endParaRPr lang="en-US" b="1" dirty="0"/>
          </a:p>
        </p:txBody>
      </p:sp>
      <p:sp>
        <p:nvSpPr>
          <p:cNvPr id="3" name="Content Placeholder 2"/>
          <p:cNvSpPr>
            <a:spLocks noGrp="1"/>
          </p:cNvSpPr>
          <p:nvPr>
            <p:ph idx="1"/>
          </p:nvPr>
        </p:nvSpPr>
        <p:spPr/>
        <p:txBody>
          <a:bodyPr>
            <a:normAutofit fontScale="92500" lnSpcReduction="10000"/>
          </a:bodyPr>
          <a:lstStyle/>
          <a:p>
            <a:r>
              <a:rPr lang="en-US" b="1" dirty="0" smtClean="0">
                <a:solidFill>
                  <a:schemeClr val="accent1"/>
                </a:solidFill>
              </a:rPr>
              <a:t>We’ve worked with a COMP 523 team on a project once before so we know how this goes.</a:t>
            </a:r>
          </a:p>
          <a:p>
            <a:r>
              <a:rPr lang="en-US" b="1" dirty="0" smtClean="0">
                <a:solidFill>
                  <a:schemeClr val="accent1"/>
                </a:solidFill>
              </a:rPr>
              <a:t>We are confident that we will meet out goals within the semester.</a:t>
            </a:r>
          </a:p>
          <a:p>
            <a:r>
              <a:rPr lang="en-US" b="1" dirty="0" smtClean="0">
                <a:solidFill>
                  <a:schemeClr val="accent1"/>
                </a:solidFill>
              </a:rPr>
              <a:t>But there is potential to add more functions if there is time in the semester.</a:t>
            </a:r>
          </a:p>
          <a:p>
            <a:r>
              <a:rPr lang="en-US" b="1" dirty="0" smtClean="0">
                <a:solidFill>
                  <a:schemeClr val="accent1"/>
                </a:solidFill>
              </a:rPr>
              <a:t>This tool will be used by thousands of </a:t>
            </a:r>
            <a:r>
              <a:rPr lang="en-US" b="1" dirty="0" err="1" smtClean="0">
                <a:solidFill>
                  <a:schemeClr val="accent1"/>
                </a:solidFill>
              </a:rPr>
              <a:t>microscopists</a:t>
            </a:r>
            <a:r>
              <a:rPr lang="en-US" b="1" dirty="0" smtClean="0">
                <a:solidFill>
                  <a:schemeClr val="accent1"/>
                </a:solidFill>
              </a:rPr>
              <a:t> around the world. </a:t>
            </a:r>
          </a:p>
          <a:p>
            <a:r>
              <a:rPr lang="en-US" b="1" dirty="0" smtClean="0">
                <a:solidFill>
                  <a:schemeClr val="accent1"/>
                </a:solidFill>
              </a:rPr>
              <a:t>We would like to submit the tool to a scientific, peer-reviewed journal for publication by December.  This means you can be a co-author. For those interested in graduate school, a co-authored paper can be a “free ticket” to the school of your choice. </a:t>
            </a:r>
          </a:p>
          <a:p>
            <a:r>
              <a:rPr lang="en-US" b="1" dirty="0" smtClean="0">
                <a:solidFill>
                  <a:schemeClr val="accent1"/>
                </a:solidFill>
              </a:rPr>
              <a:t>We are looking forward to work together with you. </a:t>
            </a:r>
            <a:endParaRPr lang="en-US" b="1" dirty="0">
              <a:solidFill>
                <a:schemeClr val="accent1"/>
              </a:solidFill>
            </a:endParaRPr>
          </a:p>
        </p:txBody>
      </p:sp>
    </p:spTree>
    <p:extLst>
      <p:ext uri="{BB962C8B-B14F-4D97-AF65-F5344CB8AC3E}">
        <p14:creationId xmlns:p14="http://schemas.microsoft.com/office/powerpoint/2010/main" val="6196444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42" y="480738"/>
            <a:ext cx="10515600" cy="1325563"/>
          </a:xfrm>
        </p:spPr>
        <p:txBody>
          <a:bodyPr>
            <a:normAutofit fontScale="90000"/>
          </a:bodyPr>
          <a:lstStyle/>
          <a:p>
            <a:r>
              <a:rPr lang="en-US" b="1" dirty="0" smtClean="0"/>
              <a:t>How computers </a:t>
            </a:r>
            <a:br>
              <a:rPr lang="en-US" b="1" dirty="0" smtClean="0"/>
            </a:br>
            <a:r>
              <a:rPr lang="en-US" b="1" dirty="0" smtClean="0"/>
              <a:t>learn to recognize </a:t>
            </a:r>
            <a:br>
              <a:rPr lang="en-US" b="1" dirty="0" smtClean="0"/>
            </a:br>
            <a:r>
              <a:rPr lang="en-US" b="1" dirty="0" smtClean="0"/>
              <a:t>images</a:t>
            </a:r>
            <a:endParaRPr lang="en-US" b="1" dirty="0"/>
          </a:p>
        </p:txBody>
      </p:sp>
      <p:pic>
        <p:nvPicPr>
          <p:cNvPr id="4" name="Picture 3"/>
          <p:cNvPicPr>
            <a:picLocks noChangeAspect="1"/>
          </p:cNvPicPr>
          <p:nvPr/>
        </p:nvPicPr>
        <p:blipFill>
          <a:blip r:embed="rId2"/>
          <a:stretch>
            <a:fillRect/>
          </a:stretch>
        </p:blipFill>
        <p:spPr>
          <a:xfrm>
            <a:off x="4753244" y="-84082"/>
            <a:ext cx="6784545" cy="6858000"/>
          </a:xfrm>
          <a:prstGeom prst="rect">
            <a:avLst/>
          </a:prstGeom>
        </p:spPr>
      </p:pic>
    </p:spTree>
    <p:extLst>
      <p:ext uri="{BB962C8B-B14F-4D97-AF65-F5344CB8AC3E}">
        <p14:creationId xmlns:p14="http://schemas.microsoft.com/office/powerpoint/2010/main" val="3657154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338" y="-79908"/>
            <a:ext cx="12370675" cy="3046988"/>
          </a:xfrm>
          <a:prstGeom prst="rect">
            <a:avLst/>
          </a:prstGeom>
        </p:spPr>
        <p:txBody>
          <a:bodyPr wrap="square">
            <a:spAutoFit/>
          </a:bodyPr>
          <a:lstStyle/>
          <a:p>
            <a:r>
              <a:rPr lang="en-US" sz="4800" b="1" dirty="0">
                <a:solidFill>
                  <a:srgbClr val="FF0000"/>
                </a:solidFill>
              </a:rPr>
              <a:t>Work in Collaboration with the </a:t>
            </a:r>
            <a:r>
              <a:rPr lang="en-US" sz="4800" b="1" dirty="0" err="1">
                <a:solidFill>
                  <a:srgbClr val="FF0000"/>
                </a:solidFill>
              </a:rPr>
              <a:t>JonesLab</a:t>
            </a:r>
            <a:r>
              <a:rPr lang="en-US" sz="4800" b="1" dirty="0">
                <a:solidFill>
                  <a:srgbClr val="FF0000"/>
                </a:solidFill>
              </a:rPr>
              <a:t> Team:</a:t>
            </a:r>
          </a:p>
          <a:p>
            <a:pPr algn="ctr"/>
            <a:r>
              <a:rPr lang="en-US" sz="4800" b="1" dirty="0">
                <a:solidFill>
                  <a:srgbClr val="FF0000"/>
                </a:solidFill>
              </a:rPr>
              <a:t>Dr. Alan Jones (PI)</a:t>
            </a:r>
          </a:p>
          <a:p>
            <a:pPr algn="ctr"/>
            <a:r>
              <a:rPr lang="en-US" sz="4800" b="1" dirty="0">
                <a:solidFill>
                  <a:srgbClr val="FF0000"/>
                </a:solidFill>
              </a:rPr>
              <a:t>Dr. Justin Watkins (Advanced Microscopy)</a:t>
            </a:r>
          </a:p>
          <a:p>
            <a:pPr algn="ctr"/>
            <a:r>
              <a:rPr lang="en-US" sz="4800" b="1" dirty="0">
                <a:solidFill>
                  <a:srgbClr val="FF0000"/>
                </a:solidFill>
              </a:rPr>
              <a:t>Dr. Khem Ghusinga and Jiayi Li (Deep Learning)</a:t>
            </a:r>
          </a:p>
        </p:txBody>
      </p:sp>
      <p:pic>
        <p:nvPicPr>
          <p:cNvPr id="5" name="Picture 3" descr="\\bioark.bio.unc.edu\JonesLab\CURRENT LAB MEMBERS\Susi\People photos\Alan Jones060.jpg"/>
          <p:cNvPicPr>
            <a:picLocks noChangeAspect="1" noChangeArrowheads="1"/>
          </p:cNvPicPr>
          <p:nvPr/>
        </p:nvPicPr>
        <p:blipFill>
          <a:blip r:embed="rId3" cstate="print"/>
          <a:srcRect l="18675" t="14051" r="6626" b="23442"/>
          <a:stretch>
            <a:fillRect/>
          </a:stretch>
        </p:blipFill>
        <p:spPr bwMode="auto">
          <a:xfrm>
            <a:off x="389588" y="3720823"/>
            <a:ext cx="2304000" cy="2880000"/>
          </a:xfrm>
          <a:prstGeom prst="rect">
            <a:avLst/>
          </a:prstGeom>
          <a:no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9866" y="3829170"/>
            <a:ext cx="2330410" cy="2792385"/>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300593179"/>
              </p:ext>
            </p:extLst>
          </p:nvPr>
        </p:nvGraphicFramePr>
        <p:xfrm>
          <a:off x="5847775" y="3829170"/>
          <a:ext cx="2224328" cy="2792385"/>
        </p:xfrm>
        <a:graphic>
          <a:graphicData uri="http://schemas.openxmlformats.org/presentationml/2006/ole">
            <mc:AlternateContent xmlns:mc="http://schemas.openxmlformats.org/markup-compatibility/2006">
              <mc:Choice xmlns:v="urn:schemas-microsoft-com:vml" Requires="v">
                <p:oleObj spid="_x0000_s1052" name="Image" r:id="rId5" imgW="3169800" imgH="3980520" progId="Photoshop.Image.13">
                  <p:embed/>
                </p:oleObj>
              </mc:Choice>
              <mc:Fallback>
                <p:oleObj name="Image" r:id="rId5" imgW="3169800" imgH="3980520" progId="Photoshop.Image.13">
                  <p:embed/>
                  <p:pic>
                    <p:nvPicPr>
                      <p:cNvPr id="10" name="Object 9"/>
                      <p:cNvPicPr/>
                      <p:nvPr/>
                    </p:nvPicPr>
                    <p:blipFill>
                      <a:blip r:embed="rId6"/>
                      <a:stretch>
                        <a:fillRect/>
                      </a:stretch>
                    </p:blipFill>
                    <p:spPr>
                      <a:xfrm>
                        <a:off x="5847775" y="3829170"/>
                        <a:ext cx="2224328" cy="2792385"/>
                      </a:xfrm>
                      <a:prstGeom prst="rect">
                        <a:avLst/>
                      </a:prstGeom>
                    </p:spPr>
                  </p:pic>
                </p:oleObj>
              </mc:Fallback>
            </mc:AlternateContent>
          </a:graphicData>
        </a:graphic>
      </p:graphicFrame>
      <p:pic>
        <p:nvPicPr>
          <p:cNvPr id="9" name="Picture 8" descr="A person wearing glasses and looking at the camera&#10;&#10;Description automatically generated">
            <a:extLst>
              <a:ext uri="{FF2B5EF4-FFF2-40B4-BE49-F238E27FC236}">
                <a16:creationId xmlns="" xmlns:a16="http://schemas.microsoft.com/office/drawing/2014/main" id="{C4A92AEE-C5D2-234F-87D4-668AABF07DC4}"/>
              </a:ext>
            </a:extLst>
          </p:cNvPr>
          <p:cNvPicPr>
            <a:picLocks noChangeAspect="1"/>
          </p:cNvPicPr>
          <p:nvPr/>
        </p:nvPicPr>
        <p:blipFill rotWithShape="1">
          <a:blip r:embed="rId7"/>
          <a:srcRect l="7058" r="8339" b="-5"/>
          <a:stretch/>
        </p:blipFill>
        <p:spPr>
          <a:xfrm>
            <a:off x="8559601" y="3808438"/>
            <a:ext cx="2330409" cy="2792385"/>
          </a:xfrm>
          <a:prstGeom prst="rect">
            <a:avLst/>
          </a:prstGeom>
        </p:spPr>
      </p:pic>
    </p:spTree>
    <p:extLst>
      <p:ext uri="{BB962C8B-B14F-4D97-AF65-F5344CB8AC3E}">
        <p14:creationId xmlns:p14="http://schemas.microsoft.com/office/powerpoint/2010/main" val="4204635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441" y="522780"/>
            <a:ext cx="10515600" cy="1325563"/>
          </a:xfrm>
        </p:spPr>
        <p:txBody>
          <a:bodyPr>
            <a:normAutofit fontScale="90000"/>
          </a:bodyPr>
          <a:lstStyle/>
          <a:p>
            <a:r>
              <a:rPr lang="en-US" b="1" dirty="0">
                <a:solidFill>
                  <a:srgbClr val="00B0F0"/>
                </a:solidFill>
              </a:rPr>
              <a:t>Cell Microscopy combined with Genetically-encoded Fluorescent Reporters has Positioned us to Tap into 5-Dimenional Analyses of Protein Behavior </a:t>
            </a:r>
            <a:r>
              <a:rPr lang="en-US" sz="5300" b="1" i="1" dirty="0">
                <a:solidFill>
                  <a:srgbClr val="00B0F0"/>
                </a:solidFill>
              </a:rPr>
              <a:t>in living cells</a:t>
            </a:r>
            <a:r>
              <a:rPr lang="en-US" b="1" dirty="0">
                <a:solidFill>
                  <a:srgbClr val="00B0F0"/>
                </a:solidFill>
              </a:rPr>
              <a: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3241" y="2084895"/>
            <a:ext cx="6182054" cy="4415753"/>
          </a:xfrm>
          <a:prstGeom prst="rect">
            <a:avLst/>
          </a:prstGeom>
        </p:spPr>
      </p:pic>
      <p:sp>
        <p:nvSpPr>
          <p:cNvPr id="5" name="Rectangle 4"/>
          <p:cNvSpPr/>
          <p:nvPr/>
        </p:nvSpPr>
        <p:spPr>
          <a:xfrm>
            <a:off x="5759669" y="6581001"/>
            <a:ext cx="6884276" cy="276999"/>
          </a:xfrm>
          <a:prstGeom prst="rect">
            <a:avLst/>
          </a:prstGeom>
        </p:spPr>
        <p:txBody>
          <a:bodyPr wrap="square">
            <a:spAutoFit/>
          </a:bodyPr>
          <a:lstStyle/>
          <a:p>
            <a:r>
              <a:rPr lang="en-US" sz="1200" dirty="0"/>
              <a:t>https://www.olympus-lifescience.com/de/microscope-resource/galleries/confocal/cells/ptk2/ptk2sb3/</a:t>
            </a:r>
          </a:p>
        </p:txBody>
      </p:sp>
      <p:sp>
        <p:nvSpPr>
          <p:cNvPr id="6" name="Rectangle 5"/>
          <p:cNvSpPr/>
          <p:nvPr/>
        </p:nvSpPr>
        <p:spPr>
          <a:xfrm>
            <a:off x="1315264" y="6396335"/>
            <a:ext cx="3155416" cy="369332"/>
          </a:xfrm>
          <a:prstGeom prst="rect">
            <a:avLst/>
          </a:prstGeom>
        </p:spPr>
        <p:txBody>
          <a:bodyPr wrap="none">
            <a:spAutoFit/>
          </a:bodyPr>
          <a:lstStyle/>
          <a:p>
            <a:r>
              <a:rPr lang="en-US" dirty="0"/>
              <a:t>https://</a:t>
            </a:r>
            <a:r>
              <a:rPr lang="en-US" dirty="0" err="1"/>
              <a:t>youtu.be</a:t>
            </a:r>
            <a:r>
              <a:rPr lang="en-US" dirty="0"/>
              <a:t>/TY3UzihB8W0</a:t>
            </a:r>
          </a:p>
        </p:txBody>
      </p:sp>
      <p:pic>
        <p:nvPicPr>
          <p:cNvPr id="3" name="videoplayback">
            <a:hlinkClick r:id="" action="ppaction://media"/>
            <a:extLst>
              <a:ext uri="{FF2B5EF4-FFF2-40B4-BE49-F238E27FC236}">
                <a16:creationId xmlns="" xmlns:a16="http://schemas.microsoft.com/office/drawing/2014/main" id="{5B7099F6-8BD4-4042-ABA9-66D07D068D7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5441" y="2322683"/>
            <a:ext cx="3940175" cy="3940175"/>
          </a:xfrm>
          <a:prstGeom prst="rect">
            <a:avLst/>
          </a:prstGeom>
        </p:spPr>
      </p:pic>
    </p:spTree>
    <p:extLst>
      <p:ext uri="{BB962C8B-B14F-4D97-AF65-F5344CB8AC3E}">
        <p14:creationId xmlns:p14="http://schemas.microsoft.com/office/powerpoint/2010/main" val="375131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8567" y="144654"/>
            <a:ext cx="10574866" cy="5948362"/>
          </a:xfrm>
        </p:spPr>
      </p:pic>
      <p:sp>
        <p:nvSpPr>
          <p:cNvPr id="5" name="Rectangle 4"/>
          <p:cNvSpPr/>
          <p:nvPr/>
        </p:nvSpPr>
        <p:spPr>
          <a:xfrm>
            <a:off x="0" y="6211669"/>
            <a:ext cx="12265572" cy="646331"/>
          </a:xfrm>
          <a:prstGeom prst="rect">
            <a:avLst/>
          </a:prstGeom>
        </p:spPr>
        <p:txBody>
          <a:bodyPr wrap="square">
            <a:spAutoFit/>
          </a:bodyPr>
          <a:lstStyle/>
          <a:p>
            <a:r>
              <a:rPr lang="en-US" i="1" dirty="0"/>
              <a:t>Confocal image of pastel neurons in the hippocampus of a "</a:t>
            </a:r>
            <a:r>
              <a:rPr lang="en-US" i="1" dirty="0" err="1"/>
              <a:t>Brainbow</a:t>
            </a:r>
            <a:r>
              <a:rPr lang="en-US" i="1" dirty="0"/>
              <a:t>" mouse brain, with each neuron expressing a distinct color. Credit: Jean Livet, 2007 Olympus </a:t>
            </a:r>
            <a:r>
              <a:rPr lang="en-US" i="1" dirty="0" err="1"/>
              <a:t>BioScapes</a:t>
            </a:r>
            <a:r>
              <a:rPr lang="en-US" i="1" dirty="0"/>
              <a:t> Digital Imaging Competition, Jeff </a:t>
            </a:r>
            <a:r>
              <a:rPr lang="en-US" i="1" dirty="0" err="1"/>
              <a:t>Lichtman</a:t>
            </a:r>
            <a:r>
              <a:rPr lang="en-US" i="1" dirty="0"/>
              <a:t> Laboratory, Harvard University Cambridge</a:t>
            </a:r>
            <a:endParaRPr lang="en-US" dirty="0"/>
          </a:p>
        </p:txBody>
      </p:sp>
    </p:spTree>
    <p:extLst>
      <p:ext uri="{BB962C8B-B14F-4D97-AF65-F5344CB8AC3E}">
        <p14:creationId xmlns:p14="http://schemas.microsoft.com/office/powerpoint/2010/main" val="20923904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Project Background</a:t>
            </a:r>
            <a:endParaRPr lang="en-US" dirty="0"/>
          </a:p>
        </p:txBody>
      </p:sp>
      <p:pic>
        <p:nvPicPr>
          <p:cNvPr id="11" name="RGS1-GFP internaliz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69269" y="480738"/>
            <a:ext cx="5173717" cy="6065737"/>
          </a:xfrm>
          <a:prstGeom prst="rect">
            <a:avLst/>
          </a:prstGeom>
        </p:spPr>
      </p:pic>
      <p:sp>
        <p:nvSpPr>
          <p:cNvPr id="12" name="TextBox 11"/>
          <p:cNvSpPr txBox="1"/>
          <p:nvPr/>
        </p:nvSpPr>
        <p:spPr>
          <a:xfrm>
            <a:off x="343133" y="1473473"/>
            <a:ext cx="5494068" cy="830997"/>
          </a:xfrm>
          <a:prstGeom prst="rect">
            <a:avLst/>
          </a:prstGeom>
          <a:noFill/>
        </p:spPr>
        <p:txBody>
          <a:bodyPr wrap="none" rtlCol="0">
            <a:spAutoFit/>
          </a:bodyPr>
          <a:lstStyle/>
          <a:p>
            <a:r>
              <a:rPr lang="en-US" sz="2400" b="1" dirty="0" smtClean="0">
                <a:solidFill>
                  <a:schemeClr val="accent1"/>
                </a:solidFill>
              </a:rPr>
              <a:t>Proteins on the outer membrane leave by</a:t>
            </a:r>
          </a:p>
          <a:p>
            <a:r>
              <a:rPr lang="en-US" sz="2400" b="1" dirty="0" smtClean="0">
                <a:solidFill>
                  <a:schemeClr val="accent1"/>
                </a:solidFill>
              </a:rPr>
              <a:t> trafficking into the cell (endocytosis).</a:t>
            </a:r>
            <a:endParaRPr lang="en-US" sz="2400" b="1" dirty="0">
              <a:solidFill>
                <a:schemeClr val="accent1"/>
              </a:solidFill>
            </a:endParaRPr>
          </a:p>
        </p:txBody>
      </p:sp>
      <p:sp>
        <p:nvSpPr>
          <p:cNvPr id="14" name="TextBox 13"/>
          <p:cNvSpPr txBox="1"/>
          <p:nvPr/>
        </p:nvSpPr>
        <p:spPr>
          <a:xfrm>
            <a:off x="343133" y="2383537"/>
            <a:ext cx="5715732" cy="830997"/>
          </a:xfrm>
          <a:prstGeom prst="rect">
            <a:avLst/>
          </a:prstGeom>
          <a:noFill/>
        </p:spPr>
        <p:txBody>
          <a:bodyPr wrap="none" rtlCol="0">
            <a:spAutoFit/>
          </a:bodyPr>
          <a:lstStyle/>
          <a:p>
            <a:r>
              <a:rPr lang="en-US" sz="2400" b="1" dirty="0" smtClean="0">
                <a:solidFill>
                  <a:schemeClr val="accent1"/>
                </a:solidFill>
              </a:rPr>
              <a:t>We need to know how much is on the </a:t>
            </a:r>
          </a:p>
          <a:p>
            <a:r>
              <a:rPr lang="en-US" sz="2400" b="1" dirty="0" smtClean="0">
                <a:solidFill>
                  <a:schemeClr val="accent1"/>
                </a:solidFill>
              </a:rPr>
              <a:t>membrane and how much is inside the cell.</a:t>
            </a:r>
            <a:endParaRPr lang="en-US" sz="2400" b="1" dirty="0">
              <a:solidFill>
                <a:schemeClr val="accent1"/>
              </a:solidFill>
            </a:endParaRPr>
          </a:p>
        </p:txBody>
      </p:sp>
      <p:sp>
        <p:nvSpPr>
          <p:cNvPr id="15" name="TextBox 14"/>
          <p:cNvSpPr txBox="1"/>
          <p:nvPr/>
        </p:nvSpPr>
        <p:spPr>
          <a:xfrm>
            <a:off x="343133" y="3412818"/>
            <a:ext cx="5992987" cy="1200329"/>
          </a:xfrm>
          <a:prstGeom prst="rect">
            <a:avLst/>
          </a:prstGeom>
          <a:noFill/>
        </p:spPr>
        <p:txBody>
          <a:bodyPr wrap="none" rtlCol="0">
            <a:spAutoFit/>
          </a:bodyPr>
          <a:lstStyle/>
          <a:p>
            <a:r>
              <a:rPr lang="en-US" sz="2400" b="1" dirty="0" smtClean="0">
                <a:solidFill>
                  <a:schemeClr val="accent1"/>
                </a:solidFill>
              </a:rPr>
              <a:t>To do this, we use a drawing tool to mark the </a:t>
            </a:r>
          </a:p>
          <a:p>
            <a:r>
              <a:rPr lang="en-US" sz="2400" b="1" dirty="0" smtClean="0">
                <a:solidFill>
                  <a:schemeClr val="accent1"/>
                </a:solidFill>
              </a:rPr>
              <a:t>membrane vs. other parts of the cell in lots </a:t>
            </a:r>
          </a:p>
          <a:p>
            <a:r>
              <a:rPr lang="en-US" sz="2400" b="1" dirty="0" smtClean="0">
                <a:solidFill>
                  <a:schemeClr val="accent1"/>
                </a:solidFill>
              </a:rPr>
              <a:t>of images to have good statistics</a:t>
            </a:r>
            <a:endParaRPr lang="en-US" sz="2400" b="1" dirty="0">
              <a:solidFill>
                <a:schemeClr val="accent1"/>
              </a:solidFill>
            </a:endParaRPr>
          </a:p>
        </p:txBody>
      </p:sp>
      <p:sp>
        <p:nvSpPr>
          <p:cNvPr id="16" name="TextBox 15"/>
          <p:cNvSpPr txBox="1"/>
          <p:nvPr/>
        </p:nvSpPr>
        <p:spPr>
          <a:xfrm>
            <a:off x="756579" y="4811431"/>
            <a:ext cx="4667175" cy="646331"/>
          </a:xfrm>
          <a:prstGeom prst="rect">
            <a:avLst/>
          </a:prstGeom>
          <a:noFill/>
        </p:spPr>
        <p:txBody>
          <a:bodyPr wrap="none" rtlCol="0">
            <a:spAutoFit/>
          </a:bodyPr>
          <a:lstStyle/>
          <a:p>
            <a:r>
              <a:rPr lang="en-US" sz="3600" b="1" dirty="0" smtClean="0">
                <a:solidFill>
                  <a:schemeClr val="accent1"/>
                </a:solidFill>
              </a:rPr>
              <a:t>This takes a lot of time!</a:t>
            </a:r>
            <a:endParaRPr lang="en-US" sz="3600" b="1" dirty="0">
              <a:solidFill>
                <a:schemeClr val="accent1"/>
              </a:solidFill>
            </a:endParaRPr>
          </a:p>
        </p:txBody>
      </p:sp>
      <p:sp>
        <p:nvSpPr>
          <p:cNvPr id="17" name="TextBox 16"/>
          <p:cNvSpPr txBox="1"/>
          <p:nvPr/>
        </p:nvSpPr>
        <p:spPr>
          <a:xfrm>
            <a:off x="176049" y="5573375"/>
            <a:ext cx="7009932" cy="646331"/>
          </a:xfrm>
          <a:prstGeom prst="rect">
            <a:avLst/>
          </a:prstGeom>
          <a:noFill/>
        </p:spPr>
        <p:txBody>
          <a:bodyPr wrap="none" rtlCol="0">
            <a:spAutoFit/>
          </a:bodyPr>
          <a:lstStyle/>
          <a:p>
            <a:r>
              <a:rPr lang="en-US" sz="3600" b="1" dirty="0" smtClean="0">
                <a:solidFill>
                  <a:schemeClr val="accent1"/>
                </a:solidFill>
              </a:rPr>
              <a:t>And it’s a lot of work for a human !!</a:t>
            </a:r>
            <a:endParaRPr lang="en-US" sz="3600" b="1" dirty="0">
              <a:solidFill>
                <a:schemeClr val="accent1"/>
              </a:solidFill>
            </a:endParaRPr>
          </a:p>
        </p:txBody>
      </p:sp>
    </p:spTree>
    <p:extLst>
      <p:ext uri="{BB962C8B-B14F-4D97-AF65-F5344CB8AC3E}">
        <p14:creationId xmlns:p14="http://schemas.microsoft.com/office/powerpoint/2010/main" val="223948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31" presetClass="entr" presetSubtype="0" fill="hold" grpId="0" nodeType="withEffect">
                                  <p:stCondLst>
                                    <p:cond delay="75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6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11"/>
                </p:tgtEl>
              </p:cMediaNode>
            </p:video>
          </p:childTnLst>
        </p:cTn>
      </p:par>
    </p:tnLst>
    <p:bldLst>
      <p:bldP spid="12"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496" y="249511"/>
            <a:ext cx="11477298" cy="1325563"/>
          </a:xfrm>
        </p:spPr>
        <p:txBody>
          <a:bodyPr>
            <a:normAutofit/>
          </a:bodyPr>
          <a:lstStyle/>
          <a:p>
            <a:r>
              <a:rPr lang="en-US" sz="4000" b="1" dirty="0" smtClean="0">
                <a:solidFill>
                  <a:schemeClr val="accent1"/>
                </a:solidFill>
              </a:rPr>
              <a:t>… but computers don’t mind and they can do this faster</a:t>
            </a:r>
            <a:endParaRPr lang="en-US" sz="4000" b="1" dirty="0">
              <a:solidFill>
                <a:schemeClr val="accent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9010" y="1825625"/>
            <a:ext cx="4273980" cy="4351338"/>
          </a:xfrm>
        </p:spPr>
      </p:pic>
    </p:spTree>
    <p:extLst>
      <p:ext uri="{BB962C8B-B14F-4D97-AF65-F5344CB8AC3E}">
        <p14:creationId xmlns:p14="http://schemas.microsoft.com/office/powerpoint/2010/main" val="12746042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Project Background</a:t>
            </a:r>
          </a:p>
        </p:txBody>
      </p:sp>
      <p:sp>
        <p:nvSpPr>
          <p:cNvPr id="3" name="Content Placeholder 2"/>
          <p:cNvSpPr>
            <a:spLocks noGrp="1"/>
          </p:cNvSpPr>
          <p:nvPr>
            <p:ph idx="1"/>
          </p:nvPr>
        </p:nvSpPr>
        <p:spPr>
          <a:xfrm>
            <a:off x="268941" y="1825625"/>
            <a:ext cx="11084859" cy="4351338"/>
          </a:xfrm>
        </p:spPr>
        <p:txBody>
          <a:bodyPr/>
          <a:lstStyle/>
          <a:p>
            <a:r>
              <a:rPr lang="en-US" b="1" dirty="0">
                <a:solidFill>
                  <a:schemeClr val="accent1"/>
                </a:solidFill>
              </a:rPr>
              <a:t>We have already used CNN to teach a computer </a:t>
            </a:r>
            <a:r>
              <a:rPr lang="en-US" b="1" dirty="0" smtClean="0">
                <a:solidFill>
                  <a:schemeClr val="accent1"/>
                </a:solidFill>
              </a:rPr>
              <a:t>how </a:t>
            </a:r>
            <a:r>
              <a:rPr lang="en-US" b="1" dirty="0">
                <a:solidFill>
                  <a:schemeClr val="accent1"/>
                </a:solidFill>
              </a:rPr>
              <a:t>to recognize a cell and we have a working program that will segment the cell to identify (annotate) the membrane, the inner cytoplasm, regions out of focus, and background.  </a:t>
            </a:r>
          </a:p>
          <a:p>
            <a:r>
              <a:rPr lang="en-US" b="1" dirty="0">
                <a:solidFill>
                  <a:schemeClr val="accent1"/>
                </a:solidFill>
              </a:rPr>
              <a:t>It’s accuracy is acceptable for us to move this to a User-friendly Tool</a:t>
            </a:r>
          </a:p>
          <a:p>
            <a:r>
              <a:rPr lang="en-US" b="1" dirty="0">
                <a:solidFill>
                  <a:schemeClr val="accent1"/>
                </a:solidFill>
              </a:rPr>
              <a:t>Our program must contain a user interface to allow the </a:t>
            </a:r>
            <a:r>
              <a:rPr lang="en-US" b="1" dirty="0" err="1">
                <a:solidFill>
                  <a:schemeClr val="accent1"/>
                </a:solidFill>
              </a:rPr>
              <a:t>microscopist</a:t>
            </a:r>
            <a:r>
              <a:rPr lang="en-US" b="1" dirty="0">
                <a:solidFill>
                  <a:schemeClr val="accent1"/>
                </a:solidFill>
              </a:rPr>
              <a:t> to evaluate the annotation.</a:t>
            </a:r>
          </a:p>
          <a:p>
            <a:r>
              <a:rPr lang="en-US" b="1" dirty="0">
                <a:solidFill>
                  <a:schemeClr val="accent1"/>
                </a:solidFill>
              </a:rPr>
              <a:t>We start with a simple need that can later be expanded for more complex analyses.</a:t>
            </a:r>
          </a:p>
        </p:txBody>
      </p:sp>
    </p:spTree>
    <p:extLst>
      <p:ext uri="{BB962C8B-B14F-4D97-AF65-F5344CB8AC3E}">
        <p14:creationId xmlns:p14="http://schemas.microsoft.com/office/powerpoint/2010/main" val="136642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058132" cy="1325563"/>
          </a:xfrm>
        </p:spPr>
        <p:txBody>
          <a:bodyPr/>
          <a:lstStyle/>
          <a:p>
            <a:r>
              <a:rPr lang="en-US" dirty="0"/>
              <a:t>Project Background- </a:t>
            </a:r>
            <a:r>
              <a:rPr lang="en-US" dirty="0">
                <a:solidFill>
                  <a:schemeClr val="accent1"/>
                </a:solidFill>
              </a:rPr>
              <a:t>an example of how it </a:t>
            </a:r>
            <a:r>
              <a:rPr lang="en-US" i="1" dirty="0">
                <a:solidFill>
                  <a:schemeClr val="accent1"/>
                </a:solidFill>
              </a:rPr>
              <a:t>might </a:t>
            </a:r>
            <a:r>
              <a:rPr lang="en-US" dirty="0">
                <a:solidFill>
                  <a:schemeClr val="accent1"/>
                </a:solidFill>
              </a:rPr>
              <a:t>look</a:t>
            </a:r>
          </a:p>
        </p:txBody>
      </p:sp>
      <p:pic>
        <p:nvPicPr>
          <p:cNvPr id="14" name="Picture 13" descr="A worm in the dark&#10;&#10;Description automatically generated">
            <a:extLst>
              <a:ext uri="{FF2B5EF4-FFF2-40B4-BE49-F238E27FC236}">
                <a16:creationId xmlns="" xmlns:a16="http://schemas.microsoft.com/office/drawing/2014/main" id="{2A99EF31-9536-B941-B2E4-2B3F23C79EC4}"/>
              </a:ext>
            </a:extLst>
          </p:cNvPr>
          <p:cNvPicPr>
            <a:picLocks noChangeAspect="1"/>
          </p:cNvPicPr>
          <p:nvPr/>
        </p:nvPicPr>
        <p:blipFill>
          <a:blip r:embed="rId3"/>
          <a:stretch>
            <a:fillRect/>
          </a:stretch>
        </p:blipFill>
        <p:spPr>
          <a:xfrm>
            <a:off x="361165" y="3154831"/>
            <a:ext cx="3044034" cy="3044034"/>
          </a:xfrm>
          <a:prstGeom prst="rect">
            <a:avLst/>
          </a:prstGeom>
        </p:spPr>
      </p:pic>
      <p:sp>
        <p:nvSpPr>
          <p:cNvPr id="9" name="TextBox 8">
            <a:extLst>
              <a:ext uri="{FF2B5EF4-FFF2-40B4-BE49-F238E27FC236}">
                <a16:creationId xmlns="" xmlns:a16="http://schemas.microsoft.com/office/drawing/2014/main" id="{7558CC0C-C015-436B-873D-E6FE334DADD1}"/>
              </a:ext>
            </a:extLst>
          </p:cNvPr>
          <p:cNvSpPr txBox="1"/>
          <p:nvPr/>
        </p:nvSpPr>
        <p:spPr>
          <a:xfrm>
            <a:off x="133868" y="1690687"/>
            <a:ext cx="1155670" cy="369332"/>
          </a:xfrm>
          <a:prstGeom prst="rect">
            <a:avLst/>
          </a:prstGeom>
          <a:noFill/>
        </p:spPr>
        <p:txBody>
          <a:bodyPr wrap="square" rtlCol="0">
            <a:spAutoFit/>
          </a:bodyPr>
          <a:lstStyle/>
          <a:p>
            <a:r>
              <a:rPr lang="en-US" dirty="0"/>
              <a:t>folder/file</a:t>
            </a:r>
          </a:p>
        </p:txBody>
      </p:sp>
      <p:sp>
        <p:nvSpPr>
          <p:cNvPr id="18" name="TextBox 17">
            <a:extLst>
              <a:ext uri="{FF2B5EF4-FFF2-40B4-BE49-F238E27FC236}">
                <a16:creationId xmlns="" xmlns:a16="http://schemas.microsoft.com/office/drawing/2014/main" id="{C43AE157-A21B-48E0-BAEC-1E4A9DF2822B}"/>
              </a:ext>
            </a:extLst>
          </p:cNvPr>
          <p:cNvSpPr txBox="1"/>
          <p:nvPr/>
        </p:nvSpPr>
        <p:spPr>
          <a:xfrm>
            <a:off x="1423408" y="1690687"/>
            <a:ext cx="3399692" cy="369332"/>
          </a:xfrm>
          <a:prstGeom prst="rect">
            <a:avLst/>
          </a:prstGeom>
          <a:noFill/>
          <a:ln>
            <a:solidFill>
              <a:schemeClr val="bg1">
                <a:lumMod val="50000"/>
              </a:schemeClr>
            </a:solidFill>
          </a:ln>
        </p:spPr>
        <p:txBody>
          <a:bodyPr wrap="square" rtlCol="0">
            <a:spAutoFit/>
          </a:bodyPr>
          <a:lstStyle/>
          <a:p>
            <a:endParaRPr lang="en-US" dirty="0"/>
          </a:p>
        </p:txBody>
      </p:sp>
      <p:sp>
        <p:nvSpPr>
          <p:cNvPr id="23" name="Rectangle 22">
            <a:extLst>
              <a:ext uri="{FF2B5EF4-FFF2-40B4-BE49-F238E27FC236}">
                <a16:creationId xmlns="" xmlns:a16="http://schemas.microsoft.com/office/drawing/2014/main" id="{FFC61EB4-42E7-48C3-8D83-991A26622CD9}"/>
              </a:ext>
            </a:extLst>
          </p:cNvPr>
          <p:cNvSpPr/>
          <p:nvPr/>
        </p:nvSpPr>
        <p:spPr>
          <a:xfrm>
            <a:off x="155474" y="1564375"/>
            <a:ext cx="11762468" cy="4928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 xmlns:a16="http://schemas.microsoft.com/office/drawing/2014/main" id="{46DE4242-FAC2-4DDA-9CBD-344391BBAEC4}"/>
              </a:ext>
            </a:extLst>
          </p:cNvPr>
          <p:cNvSpPr/>
          <p:nvPr/>
        </p:nvSpPr>
        <p:spPr>
          <a:xfrm>
            <a:off x="282165" y="3055594"/>
            <a:ext cx="3202035" cy="32325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 xmlns:a16="http://schemas.microsoft.com/office/drawing/2014/main" id="{F8CC88CE-0BAB-45D1-AE21-BBC6860A7A81}"/>
              </a:ext>
            </a:extLst>
          </p:cNvPr>
          <p:cNvSpPr txBox="1"/>
          <p:nvPr/>
        </p:nvSpPr>
        <p:spPr>
          <a:xfrm>
            <a:off x="282165" y="2647247"/>
            <a:ext cx="3202035" cy="400110"/>
          </a:xfrm>
          <a:prstGeom prst="rect">
            <a:avLst/>
          </a:prstGeom>
          <a:noFill/>
        </p:spPr>
        <p:txBody>
          <a:bodyPr wrap="square" rtlCol="0">
            <a:spAutoFit/>
          </a:bodyPr>
          <a:lstStyle/>
          <a:p>
            <a:pPr algn="ctr"/>
            <a:r>
              <a:rPr lang="en-US" sz="2000" dirty="0"/>
              <a:t>original file</a:t>
            </a:r>
          </a:p>
        </p:txBody>
      </p:sp>
      <p:sp>
        <p:nvSpPr>
          <p:cNvPr id="32" name="Rectangle 31">
            <a:extLst>
              <a:ext uri="{FF2B5EF4-FFF2-40B4-BE49-F238E27FC236}">
                <a16:creationId xmlns="" xmlns:a16="http://schemas.microsoft.com/office/drawing/2014/main" id="{72D9BD54-5F39-4954-9F06-CEB69AD2D805}"/>
              </a:ext>
            </a:extLst>
          </p:cNvPr>
          <p:cNvSpPr/>
          <p:nvPr/>
        </p:nvSpPr>
        <p:spPr>
          <a:xfrm>
            <a:off x="3979551" y="3055592"/>
            <a:ext cx="3202035" cy="32325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 xmlns:a16="http://schemas.microsoft.com/office/drawing/2014/main" id="{F4E2FFA1-6ADE-4556-B751-AE8B02AAABB5}"/>
              </a:ext>
            </a:extLst>
          </p:cNvPr>
          <p:cNvSpPr txBox="1"/>
          <p:nvPr/>
        </p:nvSpPr>
        <p:spPr>
          <a:xfrm>
            <a:off x="6851940" y="-1704590"/>
            <a:ext cx="3202035" cy="400110"/>
          </a:xfrm>
          <a:prstGeom prst="rect">
            <a:avLst/>
          </a:prstGeom>
          <a:noFill/>
        </p:spPr>
        <p:txBody>
          <a:bodyPr wrap="square" rtlCol="0">
            <a:spAutoFit/>
          </a:bodyPr>
          <a:lstStyle/>
          <a:p>
            <a:pPr algn="ctr"/>
            <a:r>
              <a:rPr lang="en-US" sz="2000" dirty="0"/>
              <a:t>CNN prediction</a:t>
            </a:r>
          </a:p>
        </p:txBody>
      </p:sp>
      <p:sp>
        <p:nvSpPr>
          <p:cNvPr id="36" name="TextBox 35">
            <a:extLst>
              <a:ext uri="{FF2B5EF4-FFF2-40B4-BE49-F238E27FC236}">
                <a16:creationId xmlns="" xmlns:a16="http://schemas.microsoft.com/office/drawing/2014/main" id="{D5431CBC-43BD-45AD-B4E5-EB6C784B1176}"/>
              </a:ext>
            </a:extLst>
          </p:cNvPr>
          <p:cNvSpPr txBox="1"/>
          <p:nvPr/>
        </p:nvSpPr>
        <p:spPr>
          <a:xfrm>
            <a:off x="6430767" y="1593155"/>
            <a:ext cx="938135" cy="646331"/>
          </a:xfrm>
          <a:prstGeom prst="rect">
            <a:avLst/>
          </a:prstGeom>
          <a:noFill/>
        </p:spPr>
        <p:txBody>
          <a:bodyPr wrap="square" rtlCol="0">
            <a:spAutoFit/>
          </a:bodyPr>
          <a:lstStyle/>
          <a:p>
            <a:r>
              <a:rPr lang="en-US" dirty="0"/>
              <a:t>Select CNN</a:t>
            </a:r>
          </a:p>
        </p:txBody>
      </p:sp>
      <p:sp>
        <p:nvSpPr>
          <p:cNvPr id="38" name="TextBox 37">
            <a:extLst>
              <a:ext uri="{FF2B5EF4-FFF2-40B4-BE49-F238E27FC236}">
                <a16:creationId xmlns="" xmlns:a16="http://schemas.microsoft.com/office/drawing/2014/main" id="{D26D5AF9-35A8-4925-B372-3A0A600577D8}"/>
              </a:ext>
            </a:extLst>
          </p:cNvPr>
          <p:cNvSpPr txBox="1"/>
          <p:nvPr/>
        </p:nvSpPr>
        <p:spPr>
          <a:xfrm>
            <a:off x="7368902" y="1713687"/>
            <a:ext cx="3399692" cy="369332"/>
          </a:xfrm>
          <a:prstGeom prst="rect">
            <a:avLst/>
          </a:prstGeom>
          <a:noFill/>
          <a:ln>
            <a:solidFill>
              <a:schemeClr val="tx1"/>
            </a:solidFill>
          </a:ln>
        </p:spPr>
        <p:txBody>
          <a:bodyPr wrap="square" rtlCol="0">
            <a:spAutoFit/>
          </a:bodyPr>
          <a:lstStyle/>
          <a:p>
            <a:endParaRPr lang="en-US" dirty="0"/>
          </a:p>
        </p:txBody>
      </p:sp>
      <p:pic>
        <p:nvPicPr>
          <p:cNvPr id="40" name="Picture 39">
            <a:extLst>
              <a:ext uri="{FF2B5EF4-FFF2-40B4-BE49-F238E27FC236}">
                <a16:creationId xmlns="" xmlns:a16="http://schemas.microsoft.com/office/drawing/2014/main" id="{D90AE3BD-565B-4D61-ADF8-545558E6DE24}"/>
              </a:ext>
            </a:extLst>
          </p:cNvPr>
          <p:cNvPicPr>
            <a:picLocks noChangeAspect="1"/>
          </p:cNvPicPr>
          <p:nvPr/>
        </p:nvPicPr>
        <p:blipFill>
          <a:blip r:embed="rId4"/>
          <a:stretch>
            <a:fillRect/>
          </a:stretch>
        </p:blipFill>
        <p:spPr>
          <a:xfrm>
            <a:off x="4055894" y="3094436"/>
            <a:ext cx="3125692" cy="3104429"/>
          </a:xfrm>
          <a:prstGeom prst="rect">
            <a:avLst/>
          </a:prstGeom>
        </p:spPr>
      </p:pic>
      <p:sp>
        <p:nvSpPr>
          <p:cNvPr id="42" name="TextBox 41">
            <a:extLst>
              <a:ext uri="{FF2B5EF4-FFF2-40B4-BE49-F238E27FC236}">
                <a16:creationId xmlns="" xmlns:a16="http://schemas.microsoft.com/office/drawing/2014/main" id="{29C6DBC7-92AC-4EF9-86C0-EF03F95240C9}"/>
              </a:ext>
            </a:extLst>
          </p:cNvPr>
          <p:cNvSpPr txBox="1"/>
          <p:nvPr/>
        </p:nvSpPr>
        <p:spPr>
          <a:xfrm>
            <a:off x="5332053" y="-1919573"/>
            <a:ext cx="2003294" cy="707886"/>
          </a:xfrm>
          <a:prstGeom prst="rect">
            <a:avLst/>
          </a:prstGeom>
          <a:noFill/>
        </p:spPr>
        <p:txBody>
          <a:bodyPr wrap="square" rtlCol="0">
            <a:spAutoFit/>
          </a:bodyPr>
          <a:lstStyle/>
          <a:p>
            <a:pPr algn="ctr"/>
            <a:r>
              <a:rPr lang="en-US" sz="2000" dirty="0"/>
              <a:t>region of interest for quantification</a:t>
            </a:r>
          </a:p>
        </p:txBody>
      </p:sp>
      <p:pic>
        <p:nvPicPr>
          <p:cNvPr id="44" name="Picture 43">
            <a:extLst>
              <a:ext uri="{FF2B5EF4-FFF2-40B4-BE49-F238E27FC236}">
                <a16:creationId xmlns="" xmlns:a16="http://schemas.microsoft.com/office/drawing/2014/main" id="{3C4745EB-BA79-47B5-8983-A6C458593752}"/>
              </a:ext>
            </a:extLst>
          </p:cNvPr>
          <p:cNvPicPr>
            <a:picLocks noChangeAspect="1"/>
          </p:cNvPicPr>
          <p:nvPr/>
        </p:nvPicPr>
        <p:blipFill>
          <a:blip r:embed="rId4"/>
          <a:stretch>
            <a:fillRect/>
          </a:stretch>
        </p:blipFill>
        <p:spPr>
          <a:xfrm>
            <a:off x="7675581" y="3119641"/>
            <a:ext cx="3125692" cy="3104429"/>
          </a:xfrm>
          <a:prstGeom prst="rect">
            <a:avLst/>
          </a:prstGeom>
        </p:spPr>
      </p:pic>
      <p:sp>
        <p:nvSpPr>
          <p:cNvPr id="46" name="TextBox 45">
            <a:extLst>
              <a:ext uri="{FF2B5EF4-FFF2-40B4-BE49-F238E27FC236}">
                <a16:creationId xmlns="" xmlns:a16="http://schemas.microsoft.com/office/drawing/2014/main" id="{3BA23696-48B9-4323-800B-83A43BB55359}"/>
              </a:ext>
            </a:extLst>
          </p:cNvPr>
          <p:cNvSpPr txBox="1"/>
          <p:nvPr/>
        </p:nvSpPr>
        <p:spPr>
          <a:xfrm>
            <a:off x="4036988" y="2667867"/>
            <a:ext cx="3202035" cy="400110"/>
          </a:xfrm>
          <a:prstGeom prst="rect">
            <a:avLst/>
          </a:prstGeom>
          <a:noFill/>
        </p:spPr>
        <p:txBody>
          <a:bodyPr wrap="square" rtlCol="0">
            <a:spAutoFit/>
          </a:bodyPr>
          <a:lstStyle/>
          <a:p>
            <a:pPr algn="ctr"/>
            <a:r>
              <a:rPr lang="en-US" sz="2000" dirty="0"/>
              <a:t>CNN prediction</a:t>
            </a:r>
          </a:p>
        </p:txBody>
      </p:sp>
      <p:sp>
        <p:nvSpPr>
          <p:cNvPr id="50" name="Rectangle 49">
            <a:extLst>
              <a:ext uri="{FF2B5EF4-FFF2-40B4-BE49-F238E27FC236}">
                <a16:creationId xmlns="" xmlns:a16="http://schemas.microsoft.com/office/drawing/2014/main" id="{06E062BC-4E2D-4C1A-9527-2371B8213C6F}"/>
              </a:ext>
            </a:extLst>
          </p:cNvPr>
          <p:cNvSpPr/>
          <p:nvPr/>
        </p:nvSpPr>
        <p:spPr>
          <a:xfrm>
            <a:off x="7621744" y="3012506"/>
            <a:ext cx="3202035" cy="32325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 xmlns:a16="http://schemas.microsoft.com/office/drawing/2014/main" id="{5A8FA218-906D-418D-953F-626282309221}"/>
              </a:ext>
            </a:extLst>
          </p:cNvPr>
          <p:cNvSpPr txBox="1"/>
          <p:nvPr/>
        </p:nvSpPr>
        <p:spPr>
          <a:xfrm>
            <a:off x="8085986" y="2386550"/>
            <a:ext cx="2003294" cy="707886"/>
          </a:xfrm>
          <a:prstGeom prst="rect">
            <a:avLst/>
          </a:prstGeom>
          <a:noFill/>
        </p:spPr>
        <p:txBody>
          <a:bodyPr wrap="square" rtlCol="0">
            <a:spAutoFit/>
          </a:bodyPr>
          <a:lstStyle/>
          <a:p>
            <a:pPr algn="ctr"/>
            <a:r>
              <a:rPr lang="en-US" sz="2000" dirty="0"/>
              <a:t>region of interest for quantification</a:t>
            </a:r>
          </a:p>
        </p:txBody>
      </p:sp>
      <p:sp>
        <p:nvSpPr>
          <p:cNvPr id="54" name="TextBox 53">
            <a:extLst>
              <a:ext uri="{FF2B5EF4-FFF2-40B4-BE49-F238E27FC236}">
                <a16:creationId xmlns="" xmlns:a16="http://schemas.microsoft.com/office/drawing/2014/main" id="{95EF4539-7682-419C-B6DB-DFD76D1D5F94}"/>
              </a:ext>
            </a:extLst>
          </p:cNvPr>
          <p:cNvSpPr txBox="1"/>
          <p:nvPr/>
        </p:nvSpPr>
        <p:spPr>
          <a:xfrm>
            <a:off x="8452957" y="3839257"/>
            <a:ext cx="301686" cy="369332"/>
          </a:xfrm>
          <a:prstGeom prst="rect">
            <a:avLst/>
          </a:prstGeom>
          <a:noFill/>
        </p:spPr>
        <p:txBody>
          <a:bodyPr wrap="none" rtlCol="0">
            <a:spAutoFit/>
          </a:bodyPr>
          <a:lstStyle/>
          <a:p>
            <a:r>
              <a:rPr lang="en-US" b="1" dirty="0">
                <a:solidFill>
                  <a:srgbClr val="FFFF00"/>
                </a:solidFill>
              </a:rPr>
              <a:t>1</a:t>
            </a:r>
          </a:p>
        </p:txBody>
      </p:sp>
      <p:sp>
        <p:nvSpPr>
          <p:cNvPr id="56" name="TextBox 55">
            <a:extLst>
              <a:ext uri="{FF2B5EF4-FFF2-40B4-BE49-F238E27FC236}">
                <a16:creationId xmlns="" xmlns:a16="http://schemas.microsoft.com/office/drawing/2014/main" id="{A7D1BEFF-718E-4B0B-B2DB-019175A5D33A}"/>
              </a:ext>
            </a:extLst>
          </p:cNvPr>
          <p:cNvSpPr txBox="1"/>
          <p:nvPr/>
        </p:nvSpPr>
        <p:spPr>
          <a:xfrm>
            <a:off x="8692015" y="3839257"/>
            <a:ext cx="301686" cy="369332"/>
          </a:xfrm>
          <a:prstGeom prst="rect">
            <a:avLst/>
          </a:prstGeom>
          <a:noFill/>
        </p:spPr>
        <p:txBody>
          <a:bodyPr wrap="none" rtlCol="0">
            <a:spAutoFit/>
          </a:bodyPr>
          <a:lstStyle/>
          <a:p>
            <a:r>
              <a:rPr lang="en-US" b="1" dirty="0">
                <a:solidFill>
                  <a:srgbClr val="FFFF00"/>
                </a:solidFill>
              </a:rPr>
              <a:t>2</a:t>
            </a:r>
          </a:p>
        </p:txBody>
      </p:sp>
      <p:sp>
        <p:nvSpPr>
          <p:cNvPr id="58" name="TextBox 57">
            <a:extLst>
              <a:ext uri="{FF2B5EF4-FFF2-40B4-BE49-F238E27FC236}">
                <a16:creationId xmlns="" xmlns:a16="http://schemas.microsoft.com/office/drawing/2014/main" id="{0C5A6847-9744-4850-B6A2-E2CDD4EC4192}"/>
              </a:ext>
            </a:extLst>
          </p:cNvPr>
          <p:cNvSpPr txBox="1"/>
          <p:nvPr/>
        </p:nvSpPr>
        <p:spPr>
          <a:xfrm>
            <a:off x="8890670" y="3839257"/>
            <a:ext cx="301686" cy="369332"/>
          </a:xfrm>
          <a:prstGeom prst="rect">
            <a:avLst/>
          </a:prstGeom>
          <a:noFill/>
        </p:spPr>
        <p:txBody>
          <a:bodyPr wrap="none" rtlCol="0">
            <a:spAutoFit/>
          </a:bodyPr>
          <a:lstStyle/>
          <a:p>
            <a:r>
              <a:rPr lang="en-US" b="1" dirty="0">
                <a:solidFill>
                  <a:srgbClr val="FFFF00"/>
                </a:solidFill>
              </a:rPr>
              <a:t>3</a:t>
            </a:r>
          </a:p>
        </p:txBody>
      </p:sp>
      <p:sp>
        <p:nvSpPr>
          <p:cNvPr id="62" name="TextBox 61">
            <a:extLst>
              <a:ext uri="{FF2B5EF4-FFF2-40B4-BE49-F238E27FC236}">
                <a16:creationId xmlns="" xmlns:a16="http://schemas.microsoft.com/office/drawing/2014/main" id="{C649A3F0-E0AC-486A-891D-3671D5322C5B}"/>
              </a:ext>
            </a:extLst>
          </p:cNvPr>
          <p:cNvSpPr txBox="1"/>
          <p:nvPr/>
        </p:nvSpPr>
        <p:spPr>
          <a:xfrm>
            <a:off x="10841114" y="2540438"/>
            <a:ext cx="902148" cy="400110"/>
          </a:xfrm>
          <a:prstGeom prst="rect">
            <a:avLst/>
          </a:prstGeom>
          <a:noFill/>
        </p:spPr>
        <p:txBody>
          <a:bodyPr wrap="square" rtlCol="0">
            <a:spAutoFit/>
          </a:bodyPr>
          <a:lstStyle/>
          <a:p>
            <a:pPr algn="ctr"/>
            <a:r>
              <a:rPr lang="en-US" sz="2000" dirty="0"/>
              <a:t>export</a:t>
            </a:r>
          </a:p>
        </p:txBody>
      </p:sp>
      <p:sp>
        <p:nvSpPr>
          <p:cNvPr id="63" name="TextBox 62">
            <a:extLst>
              <a:ext uri="{FF2B5EF4-FFF2-40B4-BE49-F238E27FC236}">
                <a16:creationId xmlns="" xmlns:a16="http://schemas.microsoft.com/office/drawing/2014/main" id="{D944F51C-9735-4C67-BE1C-56B1DAC34948}"/>
              </a:ext>
            </a:extLst>
          </p:cNvPr>
          <p:cNvSpPr txBox="1"/>
          <p:nvPr/>
        </p:nvSpPr>
        <p:spPr>
          <a:xfrm flipH="1">
            <a:off x="10979253" y="2967335"/>
            <a:ext cx="566016" cy="923330"/>
          </a:xfrm>
          <a:prstGeom prst="rect">
            <a:avLst/>
          </a:prstGeom>
          <a:noFill/>
        </p:spPr>
        <p:txBody>
          <a:bodyPr wrap="square" rtlCol="0">
            <a:spAutoFit/>
          </a:bodyPr>
          <a:lstStyle/>
          <a:p>
            <a:pPr marL="285750" indent="-285750">
              <a:buFont typeface="Wingdings" panose="05000000000000000000" pitchFamily="2" charset="2"/>
              <a:buChar char="q"/>
            </a:pPr>
            <a:r>
              <a:rPr lang="en-US" dirty="0"/>
              <a:t>1</a:t>
            </a:r>
          </a:p>
          <a:p>
            <a:pPr marL="285750" indent="-285750">
              <a:buFont typeface="Wingdings" panose="05000000000000000000" pitchFamily="2" charset="2"/>
              <a:buChar char="q"/>
            </a:pPr>
            <a:r>
              <a:rPr lang="en-US" dirty="0"/>
              <a:t>2</a:t>
            </a:r>
          </a:p>
          <a:p>
            <a:pPr marL="285750" indent="-285750">
              <a:buFont typeface="Wingdings" panose="05000000000000000000" pitchFamily="2" charset="2"/>
              <a:buChar char="q"/>
            </a:pPr>
            <a:r>
              <a:rPr lang="en-US" dirty="0"/>
              <a:t>3</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7699" y="4610281"/>
            <a:ext cx="2864883" cy="792414"/>
          </a:xfrm>
          <a:prstGeom prst="rect">
            <a:avLst/>
          </a:prstGeom>
        </p:spPr>
      </p:pic>
    </p:spTree>
    <p:extLst>
      <p:ext uri="{BB962C8B-B14F-4D97-AF65-F5344CB8AC3E}">
        <p14:creationId xmlns:p14="http://schemas.microsoft.com/office/powerpoint/2010/main" val="404057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1534</TotalTime>
  <Words>639</Words>
  <Application>Microsoft Office PowerPoint</Application>
  <PresentationFormat>Widescreen</PresentationFormat>
  <Paragraphs>61</Paragraphs>
  <Slides>11</Slides>
  <Notes>2</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8" baseType="lpstr">
      <vt:lpstr>Adobe Kaiti Std R</vt:lpstr>
      <vt:lpstr>Arial</vt:lpstr>
      <vt:lpstr>Calibri</vt:lpstr>
      <vt:lpstr>Calibri Light</vt:lpstr>
      <vt:lpstr>Wingdings</vt:lpstr>
      <vt:lpstr>Office Theme</vt:lpstr>
      <vt:lpstr>Image</vt:lpstr>
      <vt:lpstr>Building an Interface between User and Convolutional Neural Network-Segmented Cells and the Microscopist for Analytical  Descriptions  of Subcellular  Time and Space</vt:lpstr>
      <vt:lpstr>How computers  learn to recognize  images</vt:lpstr>
      <vt:lpstr>PowerPoint Presentation</vt:lpstr>
      <vt:lpstr>Cell Microscopy combined with Genetically-encoded Fluorescent Reporters has Positioned us to Tap into 5-Dimenional Analyses of Protein Behavior in living cells!</vt:lpstr>
      <vt:lpstr>PowerPoint Presentation</vt:lpstr>
      <vt:lpstr>Project Background</vt:lpstr>
      <vt:lpstr>… but computers don’t mind and they can do this faster</vt:lpstr>
      <vt:lpstr>Project Background</vt:lpstr>
      <vt:lpstr>Project Background- an example of how it might look</vt:lpstr>
      <vt:lpstr>Project Goal</vt:lpstr>
      <vt:lpstr>Project Goals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an Interface between User and Convolutional Neural Network-Segmented Cells and the Microscopist for  Analytical Descriptions of Time and Space</dc:title>
  <dc:creator>Jones, Alan M</dc:creator>
  <cp:lastModifiedBy>Jones, Alan M</cp:lastModifiedBy>
  <cp:revision>35</cp:revision>
  <dcterms:created xsi:type="dcterms:W3CDTF">2020-08-06T18:25:38Z</dcterms:created>
  <dcterms:modified xsi:type="dcterms:W3CDTF">2020-08-14T13:13:40Z</dcterms:modified>
</cp:coreProperties>
</file>